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10" r:id="rId2"/>
    <p:sldId id="365" r:id="rId3"/>
    <p:sldId id="419" r:id="rId4"/>
    <p:sldId id="420" r:id="rId5"/>
    <p:sldId id="416" r:id="rId6"/>
    <p:sldId id="421" r:id="rId7"/>
    <p:sldId id="366" r:id="rId8"/>
    <p:sldId id="388" r:id="rId9"/>
    <p:sldId id="379" r:id="rId10"/>
    <p:sldId id="414" r:id="rId11"/>
    <p:sldId id="418" r:id="rId12"/>
    <p:sldId id="373" r:id="rId13"/>
    <p:sldId id="401" r:id="rId14"/>
    <p:sldId id="402" r:id="rId15"/>
    <p:sldId id="392" r:id="rId16"/>
    <p:sldId id="403" r:id="rId17"/>
    <p:sldId id="404" r:id="rId18"/>
    <p:sldId id="405" r:id="rId19"/>
    <p:sldId id="406" r:id="rId20"/>
    <p:sldId id="407" r:id="rId21"/>
    <p:sldId id="395" r:id="rId22"/>
    <p:sldId id="396" r:id="rId23"/>
    <p:sldId id="371" r:id="rId24"/>
    <p:sldId id="397" r:id="rId2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338" userDrawn="1">
          <p15:clr>
            <a:srgbClr val="A4A3A4"/>
          </p15:clr>
        </p15:guide>
        <p15:guide id="3" pos="4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윤이나" initials="윤" lastIdx="1" clrIdx="0">
    <p:extLst>
      <p:ext uri="{19B8F6BF-5375-455C-9EA6-DF929625EA0E}">
        <p15:presenceInfo xmlns:p15="http://schemas.microsoft.com/office/powerpoint/2012/main" userId="윤이나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5050"/>
    <a:srgbClr val="F15315"/>
    <a:srgbClr val="B75934"/>
    <a:srgbClr val="348DCD"/>
    <a:srgbClr val="00B0F0"/>
    <a:srgbClr val="92D050"/>
    <a:srgbClr val="FBAF33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8" y="56"/>
      </p:cViewPr>
      <p:guideLst>
        <p:guide orient="horz" pos="4224"/>
        <p:guide pos="1338"/>
        <p:guide pos="455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B216-019E-496B-9CAF-96C8D6C1412F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F81F-603D-482D-B2E2-31EEC41B48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6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C609-CDD2-416A-AEAA-DEFC33C2502D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FE901-BFEF-49BA-8ED7-42C7146BB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11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5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FE901-BFEF-49BA-8ED7-42C7146BBC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7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21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01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1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71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96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E901-BFEF-49BA-8ED7-42C7146BBC79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B17C67-9293-4FB9-81AA-6B4CBE0132D8}"/>
              </a:ext>
            </a:extLst>
          </p:cNvPr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A52F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255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152472" y="1201271"/>
            <a:ext cx="8848093" cy="55202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928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16FC-0591-4D26-A1F6-58DBA9DEEE49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/>
          <a:srcRect t="4989" b="28239"/>
          <a:stretch/>
        </p:blipFill>
        <p:spPr>
          <a:xfrm>
            <a:off x="0" y="28883"/>
            <a:ext cx="9144000" cy="60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9146-F06D-4307-A413-18BC7EFA9730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89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6FD7-387F-4B87-9F6A-506E27A6AA0D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각 삼각형 10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007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12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80D0-B7E5-4DF2-A0F7-79FEFA5FA225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A52F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각 삼각형 7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A52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61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FBA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FBA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3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6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8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821-BF98-4F83-A0CB-E736497ACFC1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582706"/>
          </a:xfrm>
          <a:prstGeom prst="rect">
            <a:avLst/>
          </a:prstGeom>
          <a:solidFill>
            <a:srgbClr val="FBA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 userDrawn="1"/>
        </p:nvSpPr>
        <p:spPr>
          <a:xfrm flipH="1" flipV="1">
            <a:off x="8923804" y="0"/>
            <a:ext cx="220196" cy="22775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FBA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바닥글 개체 틀 3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91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D821-BF98-4F83-A0CB-E736497ACFC1}" type="datetime1">
              <a:rPr lang="ko-KR" altLang="en-US" smtClean="0"/>
              <a:t>2020-05-28</a:t>
            </a:fld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E798-84D9-43C3-9579-B1044D1D662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53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83" r:id="rId2"/>
    <p:sldLayoutId id="2147483661" r:id="rId3"/>
    <p:sldLayoutId id="2147483662" r:id="rId4"/>
    <p:sldLayoutId id="2147483679" r:id="rId5"/>
    <p:sldLayoutId id="2147483734" r:id="rId6"/>
    <p:sldLayoutId id="2147483738" r:id="rId7"/>
    <p:sldLayoutId id="2147483737" r:id="rId8"/>
    <p:sldLayoutId id="2147483739" r:id="rId9"/>
    <p:sldLayoutId id="2147483740" r:id="rId10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6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8.png"/><Relationship Id="rId1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7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8.png"/><Relationship Id="rId7" Type="http://schemas.openxmlformats.org/officeDocument/2006/relationships/image" Target="../media/image156.png"/><Relationship Id="rId12" Type="http://schemas.openxmlformats.org/officeDocument/2006/relationships/image" Target="../media/image161.gif"/><Relationship Id="rId17" Type="http://schemas.openxmlformats.org/officeDocument/2006/relationships/image" Target="../media/image166.png"/><Relationship Id="rId2" Type="http://schemas.openxmlformats.org/officeDocument/2006/relationships/image" Target="../media/image7.png"/><Relationship Id="rId16" Type="http://schemas.openxmlformats.org/officeDocument/2006/relationships/image" Target="../media/image165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6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87.jpeg"/><Relationship Id="rId3" Type="http://schemas.openxmlformats.org/officeDocument/2006/relationships/image" Target="../media/image7.png"/><Relationship Id="rId21" Type="http://schemas.openxmlformats.org/officeDocument/2006/relationships/image" Target="../media/image182.png"/><Relationship Id="rId7" Type="http://schemas.openxmlformats.org/officeDocument/2006/relationships/image" Target="../media/image170.emf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5" Type="http://schemas.openxmlformats.org/officeDocument/2006/relationships/image" Target="../media/image8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8.png"/><Relationship Id="rId21" Type="http://schemas.openxmlformats.org/officeDocument/2006/relationships/image" Target="../media/image184.png"/><Relationship Id="rId7" Type="http://schemas.openxmlformats.org/officeDocument/2006/relationships/image" Target="../media/image18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11" Type="http://schemas.openxmlformats.org/officeDocument/2006/relationships/image" Target="../media/image174.png"/><Relationship Id="rId24" Type="http://schemas.openxmlformats.org/officeDocument/2006/relationships/image" Target="../media/image188.png"/><Relationship Id="rId5" Type="http://schemas.openxmlformats.org/officeDocument/2006/relationships/image" Target="../media/image170.emf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9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8.png"/><Relationship Id="rId21" Type="http://schemas.openxmlformats.org/officeDocument/2006/relationships/image" Target="../media/image184.png"/><Relationship Id="rId7" Type="http://schemas.openxmlformats.org/officeDocument/2006/relationships/image" Target="../media/image18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74.png"/><Relationship Id="rId24" Type="http://schemas.openxmlformats.org/officeDocument/2006/relationships/image" Target="../media/image190.png"/><Relationship Id="rId5" Type="http://schemas.openxmlformats.org/officeDocument/2006/relationships/image" Target="../media/image170.emf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9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6.png"/><Relationship Id="rId21" Type="http://schemas.openxmlformats.org/officeDocument/2006/relationships/image" Target="../media/image183.png"/><Relationship Id="rId7" Type="http://schemas.openxmlformats.org/officeDocument/2006/relationships/image" Target="../media/image106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7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emf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5" Type="http://schemas.openxmlformats.org/officeDocument/2006/relationships/image" Target="../media/image169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6.png"/><Relationship Id="rId21" Type="http://schemas.openxmlformats.org/officeDocument/2006/relationships/image" Target="../media/image183.png"/><Relationship Id="rId7" Type="http://schemas.openxmlformats.org/officeDocument/2006/relationships/image" Target="../media/image106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7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0.emf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5" Type="http://schemas.openxmlformats.org/officeDocument/2006/relationships/image" Target="../media/image169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6.png"/><Relationship Id="rId21" Type="http://schemas.openxmlformats.org/officeDocument/2006/relationships/image" Target="../media/image183.png"/><Relationship Id="rId7" Type="http://schemas.openxmlformats.org/officeDocument/2006/relationships/image" Target="../media/image106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7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emf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5" Type="http://schemas.openxmlformats.org/officeDocument/2006/relationships/image" Target="../media/image169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tiff"/><Relationship Id="rId13" Type="http://schemas.openxmlformats.org/officeDocument/2006/relationships/image" Target="../media/image199.tiff"/><Relationship Id="rId3" Type="http://schemas.openxmlformats.org/officeDocument/2006/relationships/image" Target="../media/image6.png"/><Relationship Id="rId7" Type="http://schemas.openxmlformats.org/officeDocument/2006/relationships/image" Target="../media/image193.png"/><Relationship Id="rId12" Type="http://schemas.openxmlformats.org/officeDocument/2006/relationships/image" Target="../media/image19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2.tiff"/><Relationship Id="rId11" Type="http://schemas.openxmlformats.org/officeDocument/2006/relationships/image" Target="../media/image197.jpe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8.png"/><Relationship Id="rId9" Type="http://schemas.openxmlformats.org/officeDocument/2006/relationships/image" Target="../media/image1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eg"/><Relationship Id="rId13" Type="http://schemas.openxmlformats.org/officeDocument/2006/relationships/image" Target="../media/image7.png"/><Relationship Id="rId3" Type="http://schemas.openxmlformats.org/officeDocument/2006/relationships/image" Target="../media/image192.tiff"/><Relationship Id="rId7" Type="http://schemas.openxmlformats.org/officeDocument/2006/relationships/image" Target="../media/image196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tiff"/><Relationship Id="rId10" Type="http://schemas.openxmlformats.org/officeDocument/2006/relationships/image" Target="../media/image199.tiff"/><Relationship Id="rId4" Type="http://schemas.openxmlformats.org/officeDocument/2006/relationships/image" Target="../media/image193.png"/><Relationship Id="rId9" Type="http://schemas.openxmlformats.org/officeDocument/2006/relationships/image" Target="../media/image19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10.png"/><Relationship Id="rId21" Type="http://schemas.openxmlformats.org/officeDocument/2006/relationships/image" Target="../media/image225.gif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1.gif"/><Relationship Id="rId20" Type="http://schemas.openxmlformats.org/officeDocument/2006/relationships/image" Target="../media/image2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1.png"/><Relationship Id="rId11" Type="http://schemas.openxmlformats.org/officeDocument/2006/relationships/image" Target="../media/image216.jpeg"/><Relationship Id="rId5" Type="http://schemas.openxmlformats.org/officeDocument/2006/relationships/image" Target="../media/image6.png"/><Relationship Id="rId15" Type="http://schemas.openxmlformats.org/officeDocument/2006/relationships/image" Target="../media/image220.png"/><Relationship Id="rId10" Type="http://schemas.openxmlformats.org/officeDocument/2006/relationships/image" Target="../media/image215.jpeg"/><Relationship Id="rId19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1" Type="http://schemas.openxmlformats.org/officeDocument/2006/relationships/image" Target="../media/image232.png"/><Relationship Id="rId5" Type="http://schemas.openxmlformats.org/officeDocument/2006/relationships/image" Target="../media/image228.png"/><Relationship Id="rId10" Type="http://schemas.openxmlformats.org/officeDocument/2006/relationships/image" Target="../media/image231.png"/><Relationship Id="rId4" Type="http://schemas.openxmlformats.org/officeDocument/2006/relationships/image" Target="../media/image227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.png"/><Relationship Id="rId18" Type="http://schemas.openxmlformats.org/officeDocument/2006/relationships/image" Target="../media/image45.png"/><Relationship Id="rId3" Type="http://schemas.openxmlformats.org/officeDocument/2006/relationships/image" Target="../media/image6.png"/><Relationship Id="rId21" Type="http://schemas.openxmlformats.org/officeDocument/2006/relationships/image" Target="../media/image48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37.gif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9.png"/><Relationship Id="rId21" Type="http://schemas.openxmlformats.org/officeDocument/2006/relationships/image" Target="../media/image59.png"/><Relationship Id="rId7" Type="http://schemas.openxmlformats.org/officeDocument/2006/relationships/image" Target="../media/image17.gif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24" Type="http://schemas.openxmlformats.org/officeDocument/2006/relationships/image" Target="../media/image62.png"/><Relationship Id="rId5" Type="http://schemas.openxmlformats.org/officeDocument/2006/relationships/image" Target="../media/image7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24.gif"/><Relationship Id="rId19" Type="http://schemas.openxmlformats.org/officeDocument/2006/relationships/image" Target="../media/image57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.png"/><Relationship Id="rId21" Type="http://schemas.openxmlformats.org/officeDocument/2006/relationships/image" Target="../media/image79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17" Type="http://schemas.openxmlformats.org/officeDocument/2006/relationships/image" Target="../media/image75.jpeg"/><Relationship Id="rId25" Type="http://schemas.openxmlformats.org/officeDocument/2006/relationships/image" Target="../media/image83.jpg"/><Relationship Id="rId2" Type="http://schemas.openxmlformats.org/officeDocument/2006/relationships/image" Target="../media/image7.png"/><Relationship Id="rId16" Type="http://schemas.openxmlformats.org/officeDocument/2006/relationships/image" Target="../media/image74.jpe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jpeg"/><Relationship Id="rId5" Type="http://schemas.openxmlformats.org/officeDocument/2006/relationships/image" Target="../media/image63.png"/><Relationship Id="rId15" Type="http://schemas.openxmlformats.org/officeDocument/2006/relationships/image" Target="../media/image73.jpeg"/><Relationship Id="rId23" Type="http://schemas.openxmlformats.org/officeDocument/2006/relationships/image" Target="../media/image81.png"/><Relationship Id="rId10" Type="http://schemas.openxmlformats.org/officeDocument/2006/relationships/image" Target="../media/image68.jpeg"/><Relationship Id="rId19" Type="http://schemas.openxmlformats.org/officeDocument/2006/relationships/image" Target="../media/image77.jpeg"/><Relationship Id="rId4" Type="http://schemas.openxmlformats.org/officeDocument/2006/relationships/image" Target="../media/image8.png"/><Relationship Id="rId9" Type="http://schemas.openxmlformats.org/officeDocument/2006/relationships/image" Target="../media/image67.jpe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image" Target="../media/image86.jpeg"/><Relationship Id="rId12" Type="http://schemas.openxmlformats.org/officeDocument/2006/relationships/image" Target="../media/image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jpe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4" Type="http://schemas.openxmlformats.org/officeDocument/2006/relationships/image" Target="../media/image8.png"/><Relationship Id="rId9" Type="http://schemas.openxmlformats.org/officeDocument/2006/relationships/image" Target="../media/image88.jpe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9.png"/><Relationship Id="rId18" Type="http://schemas.openxmlformats.org/officeDocument/2006/relationships/image" Target="../media/image104.gif"/><Relationship Id="rId26" Type="http://schemas.openxmlformats.org/officeDocument/2006/relationships/image" Target="../media/image112.png"/><Relationship Id="rId3" Type="http://schemas.openxmlformats.org/officeDocument/2006/relationships/image" Target="../media/image8.png"/><Relationship Id="rId21" Type="http://schemas.openxmlformats.org/officeDocument/2006/relationships/image" Target="../media/image107.jpeg"/><Relationship Id="rId7" Type="http://schemas.openxmlformats.org/officeDocument/2006/relationships/image" Target="../media/image22.png"/><Relationship Id="rId12" Type="http://schemas.openxmlformats.org/officeDocument/2006/relationships/image" Target="../media/image98.png"/><Relationship Id="rId17" Type="http://schemas.openxmlformats.org/officeDocument/2006/relationships/image" Target="../media/image103.gif"/><Relationship Id="rId25" Type="http://schemas.openxmlformats.org/officeDocument/2006/relationships/image" Target="../media/image11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2.gif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97.gif"/><Relationship Id="rId24" Type="http://schemas.openxmlformats.org/officeDocument/2006/relationships/image" Target="../media/image110.png"/><Relationship Id="rId5" Type="http://schemas.openxmlformats.org/officeDocument/2006/relationships/image" Target="../media/image6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gif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7.png"/><Relationship Id="rId9" Type="http://schemas.openxmlformats.org/officeDocument/2006/relationships/image" Target="../media/image95.gif"/><Relationship Id="rId14" Type="http://schemas.openxmlformats.org/officeDocument/2006/relationships/image" Target="../media/image100.gif"/><Relationship Id="rId22" Type="http://schemas.openxmlformats.org/officeDocument/2006/relationships/image" Target="../media/image108.gif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gif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6.png"/><Relationship Id="rId21" Type="http://schemas.openxmlformats.org/officeDocument/2006/relationships/image" Target="../media/image129.png"/><Relationship Id="rId7" Type="http://schemas.openxmlformats.org/officeDocument/2006/relationships/image" Target="../media/image95.gif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7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119.png"/><Relationship Id="rId5" Type="http://schemas.openxmlformats.org/officeDocument/2006/relationships/image" Target="../media/image8.png"/><Relationship Id="rId15" Type="http://schemas.openxmlformats.org/officeDocument/2006/relationships/image" Target="../media/image123.png"/><Relationship Id="rId10" Type="http://schemas.openxmlformats.org/officeDocument/2006/relationships/image" Target="../media/image56.png"/><Relationship Id="rId19" Type="http://schemas.openxmlformats.org/officeDocument/2006/relationships/image" Target="../media/image127.png"/><Relationship Id="rId4" Type="http://schemas.openxmlformats.org/officeDocument/2006/relationships/image" Target="../media/image117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8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7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24813"/>
            <a:ext cx="3556000" cy="4232547"/>
          </a:xfrm>
          <a:custGeom>
            <a:avLst/>
            <a:gdLst>
              <a:gd name="connsiteX0" fmla="*/ 0 w 4105275"/>
              <a:gd name="connsiteY0" fmla="*/ 0 h 4886325"/>
              <a:gd name="connsiteX1" fmla="*/ 4105275 w 4105275"/>
              <a:gd name="connsiteY1" fmla="*/ 0 h 4886325"/>
              <a:gd name="connsiteX2" fmla="*/ 4105275 w 4105275"/>
              <a:gd name="connsiteY2" fmla="*/ 542568 h 4886325"/>
              <a:gd name="connsiteX3" fmla="*/ 2865822 w 4105275"/>
              <a:gd name="connsiteY3" fmla="*/ 542568 h 4886325"/>
              <a:gd name="connsiteX4" fmla="*/ 2865822 w 4105275"/>
              <a:gd name="connsiteY4" fmla="*/ 2180868 h 4886325"/>
              <a:gd name="connsiteX5" fmla="*/ 4105275 w 4105275"/>
              <a:gd name="connsiteY5" fmla="*/ 2180868 h 4886325"/>
              <a:gd name="connsiteX6" fmla="*/ 4105275 w 4105275"/>
              <a:gd name="connsiteY6" fmla="*/ 4886325 h 4886325"/>
              <a:gd name="connsiteX7" fmla="*/ 0 w 4105275"/>
              <a:gd name="connsiteY7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275" h="4886325">
                <a:moveTo>
                  <a:pt x="0" y="0"/>
                </a:moveTo>
                <a:lnTo>
                  <a:pt x="4105275" y="0"/>
                </a:lnTo>
                <a:lnTo>
                  <a:pt x="4105275" y="542568"/>
                </a:lnTo>
                <a:lnTo>
                  <a:pt x="2865822" y="542568"/>
                </a:lnTo>
                <a:lnTo>
                  <a:pt x="2865822" y="2180868"/>
                </a:lnTo>
                <a:lnTo>
                  <a:pt x="4105275" y="2180868"/>
                </a:lnTo>
                <a:lnTo>
                  <a:pt x="4105275" y="4886325"/>
                </a:lnTo>
                <a:lnTo>
                  <a:pt x="0" y="4886325"/>
                </a:lnTo>
                <a:close/>
              </a:path>
            </a:pathLst>
          </a:cu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1"/>
          </p:nvPr>
        </p:nvSpPr>
        <p:spPr>
          <a:xfrm>
            <a:off x="2915853" y="6069736"/>
            <a:ext cx="2057400" cy="365125"/>
          </a:xfrm>
        </p:spPr>
        <p:txBody>
          <a:bodyPr/>
          <a:lstStyle/>
          <a:p>
            <a:fld id="{4DBAE798-84D9-43C3-9579-B1044D1D6625}" type="slidenum">
              <a:rPr lang="ko-KR" altLang="en-US" sz="900" smtClean="0">
                <a:solidFill>
                  <a:prstClr val="black">
                    <a:tint val="75000"/>
                  </a:prstClr>
                </a:solidFill>
                <a:latin typeface="+mn-ea"/>
              </a:rPr>
              <a:pPr/>
              <a:t>1</a:t>
            </a:fld>
            <a:endParaRPr lang="ko-KR" altLang="en-US" sz="900" dirty="0">
              <a:solidFill>
                <a:prstClr val="black">
                  <a:tint val="75000"/>
                </a:prstClr>
              </a:solidFill>
              <a:latin typeface="+mn-ea"/>
            </a:endParaRPr>
          </a:p>
        </p:txBody>
      </p:sp>
      <p:sp>
        <p:nvSpPr>
          <p:cNvPr id="20" name="Rectangle: Rounded Corners 188">
            <a:extLst>
              <a:ext uri="{FF2B5EF4-FFF2-40B4-BE49-F238E27FC236}">
                <a16:creationId xmlns:a16="http://schemas.microsoft.com/office/drawing/2014/main" id="{4C8729A9-8888-4F5F-B04D-E48302912AE4}"/>
              </a:ext>
            </a:extLst>
          </p:cNvPr>
          <p:cNvSpPr/>
          <p:nvPr/>
        </p:nvSpPr>
        <p:spPr>
          <a:xfrm>
            <a:off x="2862871" y="5498226"/>
            <a:ext cx="6165657" cy="365125"/>
          </a:xfrm>
          <a:prstGeom prst="roundRect">
            <a:avLst>
              <a:gd name="adj" fmla="val 5082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/>
          <a:lstStyle/>
          <a:p>
            <a:pPr marL="0" marR="0" indent="0" algn="ctr" defTabSz="91440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ea"/>
              <a:cs typeface="Arial Unicode MS" pitchFamily="34" charset="-128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4206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3048" y="6434328"/>
            <a:ext cx="9144000" cy="4206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26436" y="-9144"/>
            <a:ext cx="3685032" cy="777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각 삼각형 5"/>
          <p:cNvSpPr/>
          <p:nvPr/>
        </p:nvSpPr>
        <p:spPr>
          <a:xfrm rot="10800000">
            <a:off x="2366436" y="420624"/>
            <a:ext cx="360000" cy="347472"/>
          </a:xfrm>
          <a:prstGeom prst="rtTriangle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각 삼각형 6"/>
          <p:cNvSpPr/>
          <p:nvPr/>
        </p:nvSpPr>
        <p:spPr>
          <a:xfrm rot="10800000" flipH="1">
            <a:off x="6407606" y="420623"/>
            <a:ext cx="360000" cy="347472"/>
          </a:xfrm>
          <a:prstGeom prst="rtTriangle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4522" y="648433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rgbClr val="FFC000"/>
                </a:solidFill>
              </a:rPr>
              <a:t>S</a:t>
            </a:r>
            <a:r>
              <a:rPr lang="en-US" altLang="ko-KR" sz="4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olution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683403"/>
            <a:ext cx="1266250" cy="47438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52" y="178834"/>
            <a:ext cx="2645893" cy="50601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13" y="747810"/>
            <a:ext cx="1773365" cy="455771"/>
          </a:xfrm>
          <a:prstGeom prst="rect">
            <a:avLst/>
          </a:prstGeom>
        </p:spPr>
      </p:pic>
      <p:sp>
        <p:nvSpPr>
          <p:cNvPr id="17" name="Rectangle: Rounded Corners 188">
            <a:extLst>
              <a:ext uri="{FF2B5EF4-FFF2-40B4-BE49-F238E27FC236}">
                <a16:creationId xmlns:a16="http://schemas.microsoft.com/office/drawing/2014/main" id="{D4C44249-030E-419F-9872-D84D8BB3E66D}"/>
              </a:ext>
            </a:extLst>
          </p:cNvPr>
          <p:cNvSpPr/>
          <p:nvPr/>
        </p:nvSpPr>
        <p:spPr>
          <a:xfrm>
            <a:off x="2847111" y="1439021"/>
            <a:ext cx="6165657" cy="2011454"/>
          </a:xfrm>
          <a:prstGeom prst="roundRect">
            <a:avLst>
              <a:gd name="adj" fmla="val 5082"/>
            </a:avLst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/>
          <a:lstStyle/>
          <a:p>
            <a:pPr marL="0" marR="0" indent="0" algn="ctr" defTabSz="91440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ea"/>
              <a:cs typeface="Arial Unicode MS" pitchFamily="34" charset="-128"/>
            </a:endParaRPr>
          </a:p>
        </p:txBody>
      </p:sp>
      <p:sp>
        <p:nvSpPr>
          <p:cNvPr id="18" name="Rectangle: Rounded Corners 188">
            <a:extLst>
              <a:ext uri="{FF2B5EF4-FFF2-40B4-BE49-F238E27FC236}">
                <a16:creationId xmlns:a16="http://schemas.microsoft.com/office/drawing/2014/main" id="{0650289D-2822-420A-9310-9A33A5F6E2E3}"/>
              </a:ext>
            </a:extLst>
          </p:cNvPr>
          <p:cNvSpPr/>
          <p:nvPr/>
        </p:nvSpPr>
        <p:spPr>
          <a:xfrm>
            <a:off x="2847111" y="3576167"/>
            <a:ext cx="6165657" cy="1800182"/>
          </a:xfrm>
          <a:prstGeom prst="roundRect">
            <a:avLst>
              <a:gd name="adj" fmla="val 5082"/>
            </a:avLst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/>
          <a:lstStyle/>
          <a:p>
            <a:pPr marL="0" marR="0" indent="0" algn="ctr" defTabSz="91440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ea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921" y="1395431"/>
            <a:ext cx="1902499" cy="471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1. APPM for Password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2. APPM for ESSO</a:t>
            </a:r>
            <a:endParaRPr lang="ko-KR" altLang="en-US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3. OTP(One Time Password)</a:t>
            </a:r>
            <a:endParaRPr lang="ko-KR" altLang="en-US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4. SPARROW SAST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5. SPARROW DAST</a:t>
            </a:r>
            <a:endParaRPr lang="ko-KR" altLang="en-US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6. </a:t>
            </a:r>
            <a:r>
              <a:rPr lang="en-US" altLang="ko-KR" sz="900" b="1" dirty="0" err="1">
                <a:latin typeface="+mn-ea"/>
              </a:rPr>
              <a:t>SolidStep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7. CA-Broadcom PIM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8. Quest ARS(Active Roles)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 9. Quest KACE SMA(for Win10)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10. Weeds</a:t>
            </a:r>
            <a:r>
              <a:rPr lang="ko-KR" altLang="en-US" sz="900" b="1" dirty="0">
                <a:latin typeface="+mn-ea"/>
              </a:rPr>
              <a:t> </a:t>
            </a:r>
            <a:r>
              <a:rPr lang="en-US" altLang="ko-KR" sz="900" b="1" dirty="0" err="1">
                <a:latin typeface="+mn-ea"/>
              </a:rPr>
              <a:t>BlackBox</a:t>
            </a:r>
            <a:r>
              <a:rPr lang="ko-KR" altLang="en-US" sz="900" b="1" dirty="0">
                <a:latin typeface="+mn-ea"/>
              </a:rPr>
              <a:t> </a:t>
            </a:r>
            <a:r>
              <a:rPr lang="en-US" altLang="ko-KR" sz="900" b="1" dirty="0">
                <a:latin typeface="+mn-ea"/>
              </a:rPr>
              <a:t>Suite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11. </a:t>
            </a:r>
            <a:r>
              <a:rPr lang="en-US" altLang="ko-KR" sz="900" b="1" dirty="0" err="1">
                <a:latin typeface="+mn-ea"/>
              </a:rPr>
              <a:t>Fasoo</a:t>
            </a:r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err="1">
                <a:latin typeface="+mn-ea"/>
              </a:rPr>
              <a:t>AnalyticDID</a:t>
            </a:r>
            <a:r>
              <a:rPr lang="en-US" altLang="ko-KR" sz="900" b="1" dirty="0">
                <a:latin typeface="+mn-ea"/>
              </a:rPr>
              <a:t>(ADID)</a:t>
            </a:r>
          </a:p>
          <a:p>
            <a:pPr>
              <a:lnSpc>
                <a:spcPts val="1400"/>
              </a:lnSpc>
            </a:pPr>
            <a:endParaRPr lang="en-US" altLang="ko-KR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12. AKAMAI KSD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13. AKAMAI Bot Manager</a:t>
            </a:r>
            <a:endParaRPr lang="ko-KR" altLang="en-US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14. AKAMAI CI &amp; NLTA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15. AKAMAI </a:t>
            </a:r>
            <a:r>
              <a:rPr lang="en-US" altLang="ko-KR" sz="900" b="1" dirty="0" err="1">
                <a:latin typeface="+mn-ea"/>
              </a:rPr>
              <a:t>FastDNS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16. AKAMAI ETP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17. AKAMAI EAA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18. MENLO WEB Isolation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19. MENLO Email Isolation</a:t>
            </a: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20. RSA </a:t>
            </a:r>
            <a:r>
              <a:rPr lang="en-US" altLang="ko-KR" sz="900" b="1" dirty="0" err="1">
                <a:latin typeface="+mn-ea"/>
              </a:rPr>
              <a:t>NetWitness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ko-KR" sz="900" b="1" dirty="0">
                <a:latin typeface="+mn-ea"/>
              </a:rPr>
              <a:t>21. Secure</a:t>
            </a:r>
            <a:r>
              <a:rPr lang="ko-KR" altLang="en-US" sz="900" b="1" dirty="0">
                <a:latin typeface="+mn-ea"/>
              </a:rPr>
              <a:t> </a:t>
            </a:r>
            <a:r>
              <a:rPr lang="en-US" altLang="ko-KR" sz="900" b="1" dirty="0">
                <a:latin typeface="+mn-ea"/>
              </a:rPr>
              <a:t>Gate</a:t>
            </a:r>
          </a:p>
          <a:p>
            <a:pPr>
              <a:lnSpc>
                <a:spcPts val="1400"/>
              </a:lnSpc>
            </a:pPr>
            <a:endParaRPr lang="en-US" altLang="ko-KR" sz="900" b="1" dirty="0"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ko-KR" sz="900" b="1" dirty="0">
                <a:latin typeface="+mn-ea"/>
              </a:rPr>
              <a:t>22. J-TOPS</a:t>
            </a:r>
          </a:p>
          <a:p>
            <a:pPr>
              <a:lnSpc>
                <a:spcPts val="1300"/>
              </a:lnSpc>
            </a:pPr>
            <a:r>
              <a:rPr lang="en-US" altLang="ko-KR" sz="900" b="1" dirty="0">
                <a:latin typeface="+mn-ea"/>
              </a:rPr>
              <a:t>23. Sweeper</a:t>
            </a:r>
            <a:r>
              <a:rPr lang="ko-KR" altLang="en-US" sz="900" b="1" dirty="0">
                <a:latin typeface="+mn-ea"/>
              </a:rPr>
              <a:t> 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8D1607E-2AC0-4DED-924A-2CA11E98FB53}"/>
              </a:ext>
            </a:extLst>
          </p:cNvPr>
          <p:cNvSpPr/>
          <p:nvPr/>
        </p:nvSpPr>
        <p:spPr>
          <a:xfrm>
            <a:off x="752082" y="1799516"/>
            <a:ext cx="1979342" cy="646392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SYSTEM/DB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보안솔루션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1E0DFC4-7C58-44AF-A081-5801A309A19A}"/>
              </a:ext>
            </a:extLst>
          </p:cNvPr>
          <p:cNvSpPr/>
          <p:nvPr/>
        </p:nvSpPr>
        <p:spPr>
          <a:xfrm>
            <a:off x="740030" y="3751866"/>
            <a:ext cx="1979342" cy="646392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348DC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NETWORK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보안솔루션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7DFEB082-98AB-4D87-B194-37FF9923D63B}"/>
              </a:ext>
            </a:extLst>
          </p:cNvPr>
          <p:cNvSpPr/>
          <p:nvPr/>
        </p:nvSpPr>
        <p:spPr>
          <a:xfrm>
            <a:off x="733680" y="5434415"/>
            <a:ext cx="1979342" cy="485505"/>
          </a:xfrm>
          <a:prstGeom prst="roundRect">
            <a:avLst/>
          </a:prstGeom>
          <a:solidFill>
            <a:srgbClr val="F15315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외주인력관리 솔루션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SW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자산관리 솔루션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87928-EDC0-489C-8F92-02CBAE3B44C5}"/>
              </a:ext>
            </a:extLst>
          </p:cNvPr>
          <p:cNvSpPr txBox="1"/>
          <p:nvPr/>
        </p:nvSpPr>
        <p:spPr>
          <a:xfrm>
            <a:off x="4844802" y="1389031"/>
            <a:ext cx="3922126" cy="453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US" altLang="ko-KR" sz="900" b="1" dirty="0">
                <a:latin typeface="+mn-ea"/>
              </a:rPr>
              <a:t>IT Infra </a:t>
            </a:r>
            <a:r>
              <a:rPr lang="ko-KR" altLang="en-US" sz="900" b="1" dirty="0">
                <a:latin typeface="+mn-ea"/>
              </a:rPr>
              <a:t>자원 비밀번호 통합관리솔루션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생체인증을 활용한 간편 통합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인증 솔루션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인증 보안강화를 위한 </a:t>
            </a:r>
            <a:r>
              <a:rPr lang="en-US" altLang="ko-KR" sz="900" b="1" dirty="0">
                <a:latin typeface="+mn-ea"/>
              </a:rPr>
              <a:t>2</a:t>
            </a:r>
            <a:r>
              <a:rPr lang="ko-KR" altLang="en-US" sz="900" b="1" dirty="0">
                <a:latin typeface="+mn-ea"/>
              </a:rPr>
              <a:t>차 인증솔루션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소스코드 보안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취약점 점검 솔루션 </a:t>
            </a:r>
            <a:r>
              <a:rPr lang="en-US" altLang="ko-KR" sz="900" b="1" dirty="0">
                <a:latin typeface="+mn-ea"/>
              </a:rPr>
              <a:t>(</a:t>
            </a:r>
            <a:r>
              <a:rPr lang="ko-KR" altLang="en-US" sz="900" b="1" dirty="0" err="1">
                <a:latin typeface="+mn-ea"/>
              </a:rPr>
              <a:t>시큐어</a:t>
            </a:r>
            <a:r>
              <a:rPr lang="ko-KR" altLang="en-US" sz="900" b="1" dirty="0">
                <a:latin typeface="+mn-ea"/>
              </a:rPr>
              <a:t> 코딩</a:t>
            </a:r>
            <a:r>
              <a:rPr lang="en-US" altLang="ko-KR" sz="900" b="1" dirty="0">
                <a:latin typeface="+mn-ea"/>
              </a:rPr>
              <a:t>)</a:t>
            </a:r>
            <a:endParaRPr lang="ko-KR" altLang="en-US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웹 애플리케이션 취약점 동적 분석 솔루션 </a:t>
            </a:r>
            <a:r>
              <a:rPr lang="en-US" altLang="ko-KR" sz="900" b="1" dirty="0">
                <a:latin typeface="+mn-ea"/>
              </a:rPr>
              <a:t>(</a:t>
            </a:r>
            <a:r>
              <a:rPr lang="ko-KR" altLang="en-US" sz="900" b="1" dirty="0">
                <a:latin typeface="+mn-ea"/>
              </a:rPr>
              <a:t>웹취약점</a:t>
            </a:r>
            <a:r>
              <a:rPr lang="en-US" altLang="ko-KR" sz="900" b="1" dirty="0">
                <a:latin typeface="+mn-ea"/>
              </a:rPr>
              <a:t>)</a:t>
            </a:r>
          </a:p>
          <a:p>
            <a:pPr>
              <a:lnSpc>
                <a:spcPts val="1350"/>
              </a:lnSpc>
            </a:pPr>
            <a:r>
              <a:rPr lang="en-US" altLang="ko-KR" sz="900" b="1" dirty="0">
                <a:latin typeface="+mn-ea"/>
              </a:rPr>
              <a:t>IT</a:t>
            </a:r>
            <a:r>
              <a:rPr lang="ko-KR" altLang="en-US" sz="900" b="1" dirty="0">
                <a:latin typeface="+mn-ea"/>
              </a:rPr>
              <a:t>인프라자원 취약점 관리솔루션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en-US" altLang="ko-KR" sz="900" b="1" dirty="0">
                <a:latin typeface="+mn-ea"/>
              </a:rPr>
              <a:t>Agent </a:t>
            </a:r>
            <a:r>
              <a:rPr lang="ko-KR" altLang="en-US" sz="900" b="1" dirty="0">
                <a:latin typeface="+mn-ea"/>
              </a:rPr>
              <a:t>기반의 </a:t>
            </a:r>
            <a:r>
              <a:rPr lang="en-US" altLang="ko-KR" sz="900" b="1" dirty="0" err="1">
                <a:latin typeface="+mn-ea"/>
              </a:rPr>
              <a:t>SecureOS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en-US" altLang="ko-KR" sz="900" b="1" dirty="0">
                <a:latin typeface="+mn-ea"/>
              </a:rPr>
              <a:t>HR </a:t>
            </a:r>
            <a:r>
              <a:rPr lang="ko-KR" altLang="en-US" sz="900" b="1" dirty="0">
                <a:latin typeface="+mn-ea"/>
              </a:rPr>
              <a:t>인사데이터 정보를 </a:t>
            </a:r>
            <a:r>
              <a:rPr lang="en-US" altLang="ko-KR" sz="900" b="1" dirty="0">
                <a:latin typeface="+mn-ea"/>
              </a:rPr>
              <a:t>AD </a:t>
            </a:r>
            <a:r>
              <a:rPr lang="ko-KR" altLang="en-US" sz="900" b="1" dirty="0">
                <a:latin typeface="+mn-ea"/>
              </a:rPr>
              <a:t>계정 동기화 및 </a:t>
            </a:r>
            <a:r>
              <a:rPr lang="en-US" altLang="ko-KR" sz="900" b="1" dirty="0">
                <a:latin typeface="+mn-ea"/>
              </a:rPr>
              <a:t>Exchange </a:t>
            </a:r>
            <a:r>
              <a:rPr lang="ko-KR" altLang="en-US" sz="900" b="1" dirty="0">
                <a:latin typeface="+mn-ea"/>
              </a:rPr>
              <a:t>사서함 동기화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패치 및 배포관리</a:t>
            </a:r>
            <a:r>
              <a:rPr lang="en-US" altLang="ko-KR" sz="900" b="1" dirty="0">
                <a:latin typeface="+mn-ea"/>
              </a:rPr>
              <a:t>,</a:t>
            </a:r>
            <a:r>
              <a:rPr lang="ko-KR" altLang="en-US" sz="900" b="1" dirty="0">
                <a:latin typeface="+mn-ea"/>
              </a:rPr>
              <a:t> 자산관리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개인정보 접속기록 생성 </a:t>
            </a:r>
            <a:r>
              <a:rPr lang="en-US" altLang="ko-KR" sz="900" b="1" dirty="0">
                <a:latin typeface="+mn-ea"/>
              </a:rPr>
              <a:t>/ </a:t>
            </a:r>
            <a:r>
              <a:rPr lang="ko-KR" altLang="en-US" sz="900" b="1" dirty="0">
                <a:latin typeface="+mn-ea"/>
              </a:rPr>
              <a:t>관리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개인정보 </a:t>
            </a:r>
            <a:r>
              <a:rPr lang="ko-KR" altLang="en-US" sz="900" b="1" dirty="0" err="1">
                <a:latin typeface="+mn-ea"/>
              </a:rPr>
              <a:t>비식별</a:t>
            </a:r>
            <a:r>
              <a:rPr lang="ko-KR" altLang="en-US" sz="900" b="1" dirty="0">
                <a:latin typeface="+mn-ea"/>
              </a:rPr>
              <a:t> 조치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클라우드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인프라기반 </a:t>
            </a:r>
            <a:r>
              <a:rPr lang="en-US" altLang="ko-KR" sz="900" b="1" dirty="0">
                <a:latin typeface="+mn-ea"/>
              </a:rPr>
              <a:t>DDoS </a:t>
            </a:r>
            <a:r>
              <a:rPr lang="ko-KR" altLang="en-US" sz="900" b="1" dirty="0">
                <a:latin typeface="+mn-ea"/>
              </a:rPr>
              <a:t>방어 및 고성능 웹방화벽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클라우드 인프라기반 </a:t>
            </a:r>
            <a:r>
              <a:rPr lang="en-US" altLang="ko-KR" sz="900" b="1" dirty="0">
                <a:latin typeface="+mn-ea"/>
              </a:rPr>
              <a:t>Bot </a:t>
            </a:r>
            <a:r>
              <a:rPr lang="ko-KR" altLang="en-US" sz="900" b="1" dirty="0">
                <a:latin typeface="+mn-ea"/>
              </a:rPr>
              <a:t>차단 및 관리 솔루션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클라우드 인프라기반 보안 위협 </a:t>
            </a:r>
            <a:r>
              <a:rPr lang="en-US" altLang="ko-KR" sz="900" b="1" dirty="0">
                <a:latin typeface="+mn-ea"/>
              </a:rPr>
              <a:t>DB </a:t>
            </a:r>
            <a:r>
              <a:rPr lang="ko-KR" altLang="en-US" sz="900" b="1" dirty="0">
                <a:latin typeface="+mn-ea"/>
              </a:rPr>
              <a:t>솔루션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클라우드 인프라 기반 </a:t>
            </a:r>
            <a:r>
              <a:rPr lang="en-US" altLang="ko-KR" sz="900" b="1" dirty="0">
                <a:latin typeface="+mn-ea"/>
              </a:rPr>
              <a:t>DNS </a:t>
            </a:r>
            <a:r>
              <a:rPr lang="ko-KR" altLang="en-US" sz="900" b="1" dirty="0">
                <a:latin typeface="+mn-ea"/>
              </a:rPr>
              <a:t>보안 솔루션</a:t>
            </a:r>
          </a:p>
          <a:p>
            <a:pPr>
              <a:lnSpc>
                <a:spcPts val="1350"/>
              </a:lnSpc>
            </a:pPr>
            <a:r>
              <a:rPr lang="en-US" altLang="ko-KR" sz="900" b="1" dirty="0">
                <a:latin typeface="+mn-ea"/>
              </a:rPr>
              <a:t>DNS </a:t>
            </a:r>
            <a:r>
              <a:rPr lang="ko-KR" altLang="en-US" sz="900" b="1" dirty="0">
                <a:latin typeface="+mn-ea"/>
              </a:rPr>
              <a:t>기반 악성코드</a:t>
            </a:r>
            <a:r>
              <a:rPr lang="en-US" altLang="ko-KR" sz="900" b="1" dirty="0">
                <a:latin typeface="+mn-ea"/>
              </a:rPr>
              <a:t>, Malware, </a:t>
            </a:r>
            <a:r>
              <a:rPr lang="ko-KR" altLang="en-US" sz="900" b="1" dirty="0" err="1">
                <a:latin typeface="+mn-ea"/>
              </a:rPr>
              <a:t>랜섬웨어</a:t>
            </a:r>
            <a:r>
              <a:rPr lang="ko-KR" altLang="en-US" sz="900" b="1" dirty="0">
                <a:latin typeface="+mn-ea"/>
              </a:rPr>
              <a:t> 탐지 및 차단 솔루션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클라우드 인프라기반 차세대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원격 보안 접속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안전한 웹 환경을 위한 웹 브라우저 격리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이메일</a:t>
            </a:r>
            <a:r>
              <a:rPr lang="en-US" altLang="ko-KR" sz="900" b="1" dirty="0">
                <a:latin typeface="+mn-ea"/>
              </a:rPr>
              <a:t> </a:t>
            </a:r>
            <a:r>
              <a:rPr lang="ko-KR" altLang="en-US" sz="900" b="1" dirty="0">
                <a:latin typeface="+mn-ea"/>
              </a:rPr>
              <a:t>격리 솔루션 </a:t>
            </a:r>
            <a:r>
              <a:rPr lang="en-US" altLang="ko-KR" sz="900" b="1" dirty="0">
                <a:latin typeface="+mn-ea"/>
              </a:rPr>
              <a:t>(URL </a:t>
            </a:r>
            <a:r>
              <a:rPr lang="ko-KR" altLang="en-US" sz="900" b="1" dirty="0">
                <a:latin typeface="+mn-ea"/>
              </a:rPr>
              <a:t>링크 및 첨부파일 격리 실행</a:t>
            </a:r>
            <a:r>
              <a:rPr lang="en-US" altLang="ko-KR" sz="900" b="1" dirty="0">
                <a:latin typeface="+mn-ea"/>
              </a:rPr>
              <a:t>)</a:t>
            </a: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네트워크 포렌식 및 전산망 이상 행위 탐지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r>
              <a:rPr lang="ko-KR" altLang="en-US" sz="900" b="1" dirty="0">
                <a:latin typeface="+mn-ea"/>
              </a:rPr>
              <a:t>망간 자료전송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50"/>
              </a:lnSpc>
            </a:pPr>
            <a:endParaRPr lang="en-US" altLang="ko-KR" sz="900" b="1" dirty="0"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ko-KR" altLang="en-US" sz="900" b="1" dirty="0">
                <a:solidFill>
                  <a:prstClr val="black"/>
                </a:solidFill>
                <a:latin typeface="+mn-ea"/>
              </a:rPr>
              <a:t>외주</a:t>
            </a:r>
            <a:r>
              <a:rPr lang="en-US" altLang="ko-KR" sz="900" b="1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prstClr val="black"/>
                </a:solidFill>
                <a:latin typeface="+mn-ea"/>
              </a:rPr>
              <a:t>협력사</a:t>
            </a:r>
            <a:r>
              <a:rPr lang="en-US" altLang="ko-KR" sz="900" b="1" dirty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sz="900" b="1" dirty="0">
                <a:solidFill>
                  <a:prstClr val="black"/>
                </a:solidFill>
                <a:latin typeface="+mn-ea"/>
              </a:rPr>
              <a:t>인력 통합보안관리 솔루션</a:t>
            </a:r>
            <a:endParaRPr lang="en-US" altLang="ko-KR" sz="900" b="1" dirty="0"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ko-KR" altLang="en-US" sz="900" b="1" dirty="0">
                <a:latin typeface="+mn-ea"/>
              </a:rPr>
              <a:t>불법소프트웨어 탐지 및 </a:t>
            </a:r>
            <a:r>
              <a:rPr lang="en-US" altLang="ko-KR" sz="900" b="1" dirty="0">
                <a:latin typeface="+mn-ea"/>
              </a:rPr>
              <a:t>SW</a:t>
            </a:r>
            <a:r>
              <a:rPr lang="ko-KR" altLang="en-US" sz="900" b="1" dirty="0">
                <a:latin typeface="+mn-ea"/>
              </a:rPr>
              <a:t>자산관리 솔루션</a:t>
            </a:r>
            <a:endParaRPr lang="en-US" altLang="ko-KR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233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97036" y="1202472"/>
            <a:ext cx="879485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맑은 고딕" panose="020B0503020000020004" pitchFamily="50" charset="-127"/>
              </a:rPr>
              <a:t>SMA</a:t>
            </a:r>
            <a:r>
              <a:rPr lang="ko-KR" altLang="en-US" sz="1100" dirty="0">
                <a:latin typeface="맑은 고딕" panose="020B0503020000020004" pitchFamily="50" charset="-127"/>
              </a:rPr>
              <a:t>는 윈도우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리눅스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맥</a:t>
            </a:r>
            <a:r>
              <a:rPr lang="en-US" altLang="ko-KR" sz="1100" dirty="0">
                <a:latin typeface="맑은 고딕" panose="020B0503020000020004" pitchFamily="50" charset="-127"/>
              </a:rPr>
              <a:t>OS </a:t>
            </a:r>
            <a:r>
              <a:rPr lang="ko-KR" altLang="en-US" sz="1100" dirty="0">
                <a:latin typeface="맑은 고딕" panose="020B0503020000020004" pitchFamily="50" charset="-127"/>
              </a:rPr>
              <a:t>환경에서</a:t>
            </a:r>
            <a:r>
              <a:rPr lang="en-US" altLang="ko-KR" sz="1100" dirty="0">
                <a:latin typeface="맑은 고딕" panose="020B0503020000020004" pitchFamily="50" charset="-127"/>
              </a:rPr>
              <a:t> </a:t>
            </a:r>
            <a:r>
              <a:rPr lang="ko-KR" altLang="en-US" sz="1100" dirty="0">
                <a:latin typeface="맑은 고딕" panose="020B0503020000020004" pitchFamily="50" charset="-127"/>
              </a:rPr>
              <a:t>패치 및 배포</a:t>
            </a:r>
            <a:r>
              <a:rPr lang="en-US" altLang="ko-KR" sz="1100" dirty="0">
                <a:latin typeface="맑은 고딕" panose="020B0503020000020004" pitchFamily="50" charset="-127"/>
              </a:rPr>
              <a:t>, Inventory </a:t>
            </a:r>
            <a:r>
              <a:rPr lang="ko-KR" altLang="en-US" sz="1100" dirty="0">
                <a:latin typeface="맑은 고딕" panose="020B0503020000020004" pitchFamily="50" charset="-127"/>
              </a:rPr>
              <a:t>라이선스 컴플라이언스 및 자산관리를 지원하는 통합 시스템관리 솔루션 입니다</a:t>
            </a:r>
            <a:r>
              <a:rPr lang="en-US" altLang="ko-KR" sz="1100" dirty="0">
                <a:latin typeface="맑은 고딕" panose="020B0503020000020004" pitchFamily="50" charset="-127"/>
              </a:rPr>
              <a:t>.</a:t>
            </a:r>
            <a:r>
              <a:rPr lang="ko-KR" altLang="en-US" sz="1100" dirty="0">
                <a:latin typeface="맑은 고딕" panose="020B0503020000020004" pitchFamily="50" charset="-127"/>
              </a:rPr>
              <a:t> 특히 </a:t>
            </a:r>
            <a:r>
              <a:rPr lang="en-US" altLang="ko-KR" sz="1100" dirty="0">
                <a:latin typeface="맑은 고딕" panose="020B0503020000020004" pitchFamily="50" charset="-127"/>
              </a:rPr>
              <a:t>Windows10</a:t>
            </a:r>
            <a:r>
              <a:rPr lang="ko-KR" altLang="en-US" sz="1100" dirty="0">
                <a:latin typeface="맑은 고딕" panose="020B0503020000020004" pitchFamily="50" charset="-127"/>
              </a:rPr>
              <a:t>환경에 대한 최적화된 자동화된 패치 및 배포를 지원합니다</a:t>
            </a:r>
            <a:r>
              <a:rPr lang="en-US" altLang="ko-KR" sz="1100" dirty="0">
                <a:latin typeface="맑은 고딕" panose="020B0503020000020004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6032" y="1865376"/>
            <a:ext cx="8586216" cy="119786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79576" y="200251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Windows10 </a:t>
            </a:r>
            <a:r>
              <a:rPr lang="ko-KR" altLang="en-US" sz="1000" b="1" dirty="0">
                <a:solidFill>
                  <a:prstClr val="black"/>
                </a:solidFill>
              </a:rPr>
              <a:t>환경 최적화 업데이트 및 배포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10123" y="2002516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인벤토리 관리를 통한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단말환경에 대한 높은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가시성 제공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040669" y="2002516"/>
            <a:ext cx="1751411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자산관리 및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라이선스 컴플라이언스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971216" y="2007098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자동화된 패치 검색 및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적용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34" name="모서리가 둥근 직사각형 33"/>
          <p:cNvSpPr/>
          <p:nvPr/>
        </p:nvSpPr>
        <p:spPr bwMode="ltGray">
          <a:xfrm>
            <a:off x="990832" y="3139223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 bwMode="ltGray">
          <a:xfrm>
            <a:off x="5570290" y="3140080"/>
            <a:ext cx="2520000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b="1" kern="0" dirty="0">
              <a:solidFill>
                <a:prstClr val="white"/>
              </a:solidFill>
              <a:latin typeface="맑은 고딕"/>
              <a:sym typeface="Gill Sans" charset="0"/>
            </a:endParaRPr>
          </a:p>
        </p:txBody>
      </p:sp>
      <p:sp>
        <p:nvSpPr>
          <p:cNvPr id="37" name="Rectangle 23"/>
          <p:cNvSpPr>
            <a:spLocks/>
          </p:cNvSpPr>
          <p:nvPr/>
        </p:nvSpPr>
        <p:spPr bwMode="ltGray">
          <a:xfrm>
            <a:off x="1161648" y="3174223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기존의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 PMS</a:t>
            </a:r>
            <a:endParaRPr lang="ko-KR" altLang="en-US" sz="1400" b="1" dirty="0">
              <a:solidFill>
                <a:prstClr val="white"/>
              </a:solidFill>
              <a:latin typeface="맑은 고딕" panose="020B0503020000020004" pitchFamily="50" charset="-127"/>
              <a:sym typeface="나눔고딕 Bold" panose="020D0804000000000000" pitchFamily="50" charset="-127"/>
            </a:endParaRPr>
          </a:p>
        </p:txBody>
      </p:sp>
      <p:sp>
        <p:nvSpPr>
          <p:cNvPr id="38" name="Rectangle 23"/>
          <p:cNvSpPr>
            <a:spLocks/>
          </p:cNvSpPr>
          <p:nvPr/>
        </p:nvSpPr>
        <p:spPr bwMode="ltGray">
          <a:xfrm>
            <a:off x="5620872" y="3168127"/>
            <a:ext cx="2499000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SMA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를 통한 통합관리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542" y="3817589"/>
            <a:ext cx="3929281" cy="2006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윈도우 환경만 지원</a:t>
            </a:r>
            <a:r>
              <a:rPr lang="en-US" altLang="ko-KR" sz="1050" dirty="0">
                <a:solidFill>
                  <a:prstClr val="black"/>
                </a:solidFill>
              </a:rPr>
              <a:t>(Mac</a:t>
            </a:r>
            <a:r>
              <a:rPr lang="ko-KR" altLang="en-US" sz="1050" dirty="0">
                <a:solidFill>
                  <a:prstClr val="black"/>
                </a:solidFill>
              </a:rPr>
              <a:t>을 제한적으로 일부 지원</a:t>
            </a:r>
            <a:r>
              <a:rPr lang="en-US" altLang="ko-KR" sz="105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별도의 자산관리를 제공하지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라이선스 컴플라이언스를 제공하지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패치 권고 대상이 제한되어 있음 </a:t>
            </a:r>
            <a:r>
              <a:rPr lang="en-US" altLang="ko-KR" sz="1050" dirty="0">
                <a:solidFill>
                  <a:prstClr val="black"/>
                </a:solidFill>
              </a:rPr>
              <a:t>( </a:t>
            </a:r>
            <a:r>
              <a:rPr lang="ko-KR" altLang="en-US" sz="1050" dirty="0">
                <a:solidFill>
                  <a:prstClr val="black"/>
                </a:solidFill>
              </a:rPr>
              <a:t>일부만 지원 </a:t>
            </a:r>
            <a:r>
              <a:rPr lang="en-US" altLang="ko-KR" sz="105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CVE(</a:t>
            </a:r>
            <a:r>
              <a:rPr lang="ko-KR" altLang="en-US" sz="1050" dirty="0">
                <a:solidFill>
                  <a:prstClr val="black"/>
                </a:solidFill>
              </a:rPr>
              <a:t>보안취약점</a:t>
            </a:r>
            <a:r>
              <a:rPr lang="en-US" altLang="ko-KR" sz="1050" dirty="0">
                <a:solidFill>
                  <a:prstClr val="black"/>
                </a:solidFill>
              </a:rPr>
              <a:t>) </a:t>
            </a:r>
            <a:r>
              <a:rPr lang="ko-KR" altLang="en-US" sz="1050" dirty="0" err="1">
                <a:solidFill>
                  <a:prstClr val="black"/>
                </a:solidFill>
              </a:rPr>
              <a:t>탐지등</a:t>
            </a:r>
            <a:r>
              <a:rPr lang="ko-KR" altLang="en-US" sz="1050" dirty="0">
                <a:solidFill>
                  <a:prstClr val="black"/>
                </a:solidFill>
              </a:rPr>
              <a:t> 을 지원하지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원격지 복제 배포를 통한 네트워크 회선 최적화를 지원하지 못함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자산관리 </a:t>
            </a:r>
            <a:r>
              <a:rPr lang="en-US" altLang="ko-KR" sz="1050" dirty="0">
                <a:solidFill>
                  <a:prstClr val="black"/>
                </a:solidFill>
              </a:rPr>
              <a:t>DB</a:t>
            </a:r>
            <a:r>
              <a:rPr lang="ko-KR" altLang="en-US" sz="1050" dirty="0">
                <a:solidFill>
                  <a:prstClr val="black"/>
                </a:solidFill>
              </a:rPr>
              <a:t>가 제한적으로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자동 패치 검색 지원 및 패치를 지원하지 못함</a:t>
            </a:r>
            <a:endParaRPr lang="en-US" altLang="ko-KR" sz="1050" dirty="0">
              <a:solidFill>
                <a:prstClr val="black"/>
              </a:solidFill>
            </a:endParaRPr>
          </a:p>
        </p:txBody>
      </p:sp>
      <p:pic>
        <p:nvPicPr>
          <p:cNvPr id="57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386592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10976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35360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59744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84128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2402" y="3761320"/>
            <a:ext cx="4109490" cy="20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윈도우 뿐만 아니라 </a:t>
            </a:r>
            <a:r>
              <a:rPr lang="en-US" altLang="ko-KR" sz="1050" u="sng" dirty="0">
                <a:solidFill>
                  <a:srgbClr val="AC371C"/>
                </a:solidFill>
              </a:rPr>
              <a:t>Linux, MacOS</a:t>
            </a:r>
            <a:r>
              <a:rPr lang="ko-KR" altLang="en-US" sz="1050" u="sng" dirty="0">
                <a:solidFill>
                  <a:srgbClr val="AC371C"/>
                </a:solidFill>
              </a:rPr>
              <a:t>를 통합으로 </a:t>
            </a:r>
            <a:r>
              <a:rPr lang="ko-KR" altLang="en-US" sz="1050" dirty="0">
                <a:solidFill>
                  <a:prstClr val="black"/>
                </a:solidFill>
              </a:rPr>
              <a:t>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자산관리와 라이선스 컴플라이언스를 </a:t>
            </a:r>
            <a:r>
              <a:rPr lang="ko-KR" altLang="en-US" sz="1050" dirty="0">
                <a:solidFill>
                  <a:prstClr val="black"/>
                </a:solidFill>
              </a:rPr>
              <a:t>제공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u="sng" dirty="0">
                <a:solidFill>
                  <a:srgbClr val="AC371C"/>
                </a:solidFill>
              </a:rPr>
              <a:t>60,000</a:t>
            </a:r>
            <a:r>
              <a:rPr lang="ko-KR" altLang="en-US" sz="1050" u="sng" dirty="0">
                <a:solidFill>
                  <a:srgbClr val="AC371C"/>
                </a:solidFill>
              </a:rPr>
              <a:t>개의 방대한 </a:t>
            </a:r>
            <a:r>
              <a:rPr lang="en-US" altLang="ko-KR" sz="1050" u="sng" dirty="0">
                <a:solidFill>
                  <a:srgbClr val="AC371C"/>
                </a:solidFill>
              </a:rPr>
              <a:t>DB</a:t>
            </a:r>
            <a:r>
              <a:rPr lang="ko-KR" altLang="en-US" sz="1050" dirty="0">
                <a:solidFill>
                  <a:prstClr val="black"/>
                </a:solidFill>
              </a:rPr>
              <a:t>를 기본 제공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Win10</a:t>
            </a:r>
            <a:r>
              <a:rPr lang="ko-KR" altLang="en-US" sz="1050" dirty="0">
                <a:solidFill>
                  <a:prstClr val="black"/>
                </a:solidFill>
              </a:rPr>
              <a:t>환경에 최적화된 </a:t>
            </a:r>
            <a:r>
              <a:rPr lang="ko-KR" altLang="en-US" sz="1050" u="sng" dirty="0">
                <a:solidFill>
                  <a:srgbClr val="AC371C"/>
                </a:solidFill>
              </a:rPr>
              <a:t>회선대역폭 조절</a:t>
            </a:r>
            <a:r>
              <a:rPr lang="en-US" altLang="ko-KR" sz="1050" u="sng" dirty="0">
                <a:solidFill>
                  <a:srgbClr val="AC371C"/>
                </a:solidFill>
              </a:rPr>
              <a:t>,</a:t>
            </a:r>
            <a:r>
              <a:rPr lang="en-US" altLang="ko-KR" sz="1050" u="sng" dirty="0">
                <a:solidFill>
                  <a:srgbClr val="C00000"/>
                </a:solidFill>
              </a:rPr>
              <a:t> </a:t>
            </a:r>
            <a:r>
              <a:rPr lang="ko-KR" altLang="en-US" sz="1050" u="sng" dirty="0">
                <a:solidFill>
                  <a:srgbClr val="C00000"/>
                </a:solidFill>
              </a:rPr>
              <a:t>원격지배포 </a:t>
            </a:r>
            <a:r>
              <a:rPr lang="ko-KR" altLang="en-US" sz="1050" dirty="0">
                <a:solidFill>
                  <a:prstClr val="black"/>
                </a:solidFill>
              </a:rPr>
              <a:t>기능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Win10 </a:t>
            </a:r>
            <a:r>
              <a:rPr lang="en-US" altLang="ko-KR" sz="1050" u="sng" dirty="0">
                <a:solidFill>
                  <a:srgbClr val="AC371C"/>
                </a:solidFill>
              </a:rPr>
              <a:t>Quality , Feature Update</a:t>
            </a:r>
            <a:r>
              <a:rPr lang="ko-KR" altLang="en-US" sz="1050" u="sng" dirty="0">
                <a:solidFill>
                  <a:srgbClr val="AC371C"/>
                </a:solidFill>
              </a:rPr>
              <a:t> 자동화 패치 </a:t>
            </a:r>
            <a:r>
              <a:rPr lang="ko-KR" altLang="en-US" sz="1050" dirty="0">
                <a:solidFill>
                  <a:prstClr val="black"/>
                </a:solidFill>
              </a:rPr>
              <a:t>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자동으로 패치 </a:t>
            </a:r>
            <a:r>
              <a:rPr lang="ko-KR" altLang="en-US" sz="1050" dirty="0">
                <a:solidFill>
                  <a:srgbClr val="C00000"/>
                </a:solidFill>
              </a:rPr>
              <a:t>필요 소프트웨어 탐지 및 패치</a:t>
            </a:r>
            <a:r>
              <a:rPr lang="ko-KR" altLang="en-US" sz="1050" dirty="0">
                <a:solidFill>
                  <a:prstClr val="black"/>
                </a:solidFill>
              </a:rPr>
              <a:t>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srgbClr val="C00000"/>
                </a:solidFill>
              </a:rPr>
              <a:t>패치 적용 결과에 대한 완벽한 검증</a:t>
            </a:r>
            <a:r>
              <a:rPr lang="ko-KR" altLang="en-US" sz="1050" dirty="0">
                <a:solidFill>
                  <a:prstClr val="black"/>
                </a:solidFill>
              </a:rPr>
              <a:t>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srgbClr val="C00000"/>
                </a:solidFill>
              </a:rPr>
              <a:t>사용자 개인 포탈지원</a:t>
            </a:r>
            <a:r>
              <a:rPr lang="en-US" altLang="ko-KR" sz="1050" dirty="0">
                <a:solidFill>
                  <a:prstClr val="black"/>
                </a:solidFill>
              </a:rPr>
              <a:t>(</a:t>
            </a:r>
            <a:r>
              <a:rPr lang="ko-KR" altLang="en-US" sz="1050" dirty="0">
                <a:solidFill>
                  <a:prstClr val="black"/>
                </a:solidFill>
              </a:rPr>
              <a:t>프로그램 다운로드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>
                <a:solidFill>
                  <a:prstClr val="black"/>
                </a:solidFill>
              </a:rPr>
              <a:t>라이선스 </a:t>
            </a:r>
            <a:r>
              <a:rPr lang="ko-KR" altLang="en-US" sz="1050" dirty="0" err="1">
                <a:solidFill>
                  <a:prstClr val="black"/>
                </a:solidFill>
              </a:rPr>
              <a:t>요청등</a:t>
            </a:r>
            <a:r>
              <a:rPr lang="en-US" altLang="ko-KR" sz="105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4153519" y="462597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830191"/>
            <a:ext cx="180000" cy="174316"/>
          </a:xfrm>
          <a:prstGeom prst="rect">
            <a:avLst/>
          </a:prstGeom>
          <a:noFill/>
        </p:spPr>
      </p:pic>
      <p:pic>
        <p:nvPicPr>
          <p:cNvPr id="6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312895"/>
            <a:ext cx="180000" cy="174316"/>
          </a:xfrm>
          <a:prstGeom prst="rect">
            <a:avLst/>
          </a:prstGeom>
          <a:noFill/>
        </p:spPr>
      </p:pic>
      <p:pic>
        <p:nvPicPr>
          <p:cNvPr id="6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554247"/>
            <a:ext cx="180000" cy="174316"/>
          </a:xfrm>
          <a:prstGeom prst="rect">
            <a:avLst/>
          </a:prstGeom>
          <a:noFill/>
        </p:spPr>
      </p:pic>
      <p:pic>
        <p:nvPicPr>
          <p:cNvPr id="6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795599"/>
            <a:ext cx="180000" cy="174316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445480" y="2678824"/>
            <a:ext cx="1440000" cy="288000"/>
            <a:chOff x="321859" y="2700782"/>
            <a:chExt cx="1440000" cy="288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60,000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개의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S/W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자산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DB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435525" y="2973769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2109997" y="2678824"/>
            <a:ext cx="1565019" cy="288000"/>
            <a:chOff x="1765296" y="2700782"/>
            <a:chExt cx="1565019" cy="2880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765296" y="2700782"/>
              <a:ext cx="1565019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Windows, Mac, Linux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지원</a:t>
              </a: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1873165" y="2973769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3774517" y="2695117"/>
            <a:ext cx="1632056" cy="255414"/>
            <a:chOff x="3100735" y="2718355"/>
            <a:chExt cx="1632056" cy="255414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3100735" y="2718355"/>
              <a:ext cx="1632056" cy="252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원격지 복제배포 지원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(P2P)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3227493" y="2973769"/>
              <a:ext cx="141283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631092" y="2678824"/>
            <a:ext cx="1440000" cy="288000"/>
            <a:chOff x="5691943" y="2678824"/>
            <a:chExt cx="1440000" cy="288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691943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패치 필요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S/W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자동 탐지 및 자동 패치</a:t>
              </a: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5816893" y="295181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7295610" y="2678824"/>
            <a:ext cx="1440000" cy="288000"/>
            <a:chOff x="7365460" y="2678824"/>
            <a:chExt cx="1440000" cy="2880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7365460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사용자 포털 지원</a:t>
              </a: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7474877" y="295181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239496" y="1831758"/>
            <a:ext cx="922151" cy="821291"/>
            <a:chOff x="498062" y="2084686"/>
            <a:chExt cx="896291" cy="841500"/>
          </a:xfrm>
        </p:grpSpPr>
        <p:pic>
          <p:nvPicPr>
            <p:cNvPr id="73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97"/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 패치 및 배포 관리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72" y="695981"/>
            <a:ext cx="418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패치 및 </a:t>
            </a:r>
            <a:r>
              <a: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배포관리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자산관리 솔루션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sp>
        <p:nvSpPr>
          <p:cNvPr id="92" name="한쪽 모서리가 잘린 사각형 9">
            <a:extLst>
              <a:ext uri="{FF2B5EF4-FFF2-40B4-BE49-F238E27FC236}">
                <a16:creationId xmlns:a16="http://schemas.microsoft.com/office/drawing/2014/main" id="{EC7456B6-E084-40FE-8911-9162F3107071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09.</a:t>
            </a:r>
            <a:endParaRPr lang="ko-KR" altLang="en-US" sz="28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8162078-4BB6-42BC-A25C-9E695325A99A}"/>
              </a:ext>
            </a:extLst>
          </p:cNvPr>
          <p:cNvSpPr txBox="1"/>
          <p:nvPr/>
        </p:nvSpPr>
        <p:spPr>
          <a:xfrm>
            <a:off x="878326" y="14498"/>
            <a:ext cx="768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 KACE SMA(System Management Appliance)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0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071543"/>
            <a:ext cx="180000" cy="174316"/>
          </a:xfrm>
          <a:prstGeom prst="rect">
            <a:avLst/>
          </a:prstGeom>
          <a:noFill/>
        </p:spPr>
      </p:pic>
      <p:pic>
        <p:nvPicPr>
          <p:cNvPr id="62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08FFE4CD-D718-4DFF-8396-7231B5D4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08077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B487C434-E928-4AC5-A898-98F683A0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324618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4DD00C5A-D0C2-4460-9E98-4C77FE47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036951"/>
            <a:ext cx="180000" cy="174316"/>
          </a:xfrm>
          <a:prstGeom prst="rect">
            <a:avLst/>
          </a:prstGeom>
          <a:noFill/>
        </p:spPr>
      </p:pic>
      <p:pic>
        <p:nvPicPr>
          <p:cNvPr id="6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FB5362A9-5674-4F72-A2FA-0F21A92E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278303"/>
            <a:ext cx="180000" cy="174316"/>
          </a:xfrm>
          <a:prstGeom prst="rect">
            <a:avLst/>
          </a:prstGeom>
          <a:noFill/>
        </p:spPr>
      </p:pic>
      <p:pic>
        <p:nvPicPr>
          <p:cNvPr id="69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6FA3F9F-59FC-4AC8-ABDE-893EC662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519657"/>
            <a:ext cx="180000" cy="174316"/>
          </a:xfrm>
          <a:prstGeom prst="rect">
            <a:avLst/>
          </a:prstGeom>
          <a:noFill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699A9C3-BEE4-48AC-B0DE-BBC77831C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17" y="6380004"/>
            <a:ext cx="654758" cy="2838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0ED1E-6C23-4DDC-9EE2-06912E4E1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535" y="6356256"/>
            <a:ext cx="648072" cy="305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BAA0CBB-0D1A-4798-BC85-2780DC55C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2767" y="6388709"/>
            <a:ext cx="866204" cy="28366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A9DE15C-508C-4825-AB7D-61E2F2259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130" y="6358126"/>
            <a:ext cx="953867" cy="31056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1A66AC7-C29F-44AC-B418-5327A6FA03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156" y="6356757"/>
            <a:ext cx="383752" cy="37912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6ABB233-0B27-4501-B389-289B1618A9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2067" y="6388709"/>
            <a:ext cx="1077316" cy="2541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C55028E-E145-427B-918D-BF02FC3FA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4542" y="6321890"/>
            <a:ext cx="799529" cy="36157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F2912C6-1CD6-441B-83A4-F37CB818F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9230" y="6325554"/>
            <a:ext cx="1222522" cy="3308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6A7EE03-2305-4095-8AD7-9EA0A3A26C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6913" y="6395498"/>
            <a:ext cx="878326" cy="214353"/>
          </a:xfrm>
          <a:prstGeom prst="rect">
            <a:avLst/>
          </a:prstGeom>
        </p:spPr>
      </p:pic>
      <p:pic>
        <p:nvPicPr>
          <p:cNvPr id="70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7567EA34-6C45-4554-B1B5-F2154EC9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8" y="5564106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>
            <a:extLst>
              <a:ext uri="{FF2B5EF4-FFF2-40B4-BE49-F238E27FC236}">
                <a16:creationId xmlns:a16="http://schemas.microsoft.com/office/drawing/2014/main" id="{E23EE8AA-A0DF-4087-9969-9BA177EB2C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65" y="785095"/>
            <a:ext cx="683863" cy="1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한쪽 모서리가 잘린 사각형 82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10.</a:t>
            </a:r>
            <a:endParaRPr lang="ko-KR" altLang="en-US" sz="2800" b="1" dirty="0"/>
          </a:p>
        </p:txBody>
      </p:sp>
      <p:sp>
        <p:nvSpPr>
          <p:cNvPr id="85" name="TextBox 91">
            <a:extLst>
              <a:ext uri="{FF2B5EF4-FFF2-40B4-BE49-F238E27FC236}">
                <a16:creationId xmlns:a16="http://schemas.microsoft.com/office/drawing/2014/main" id="{8ABE89E7-9124-44E8-980C-A6F4CFCCC8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7888" y="14288"/>
            <a:ext cx="437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3200" b="1" dirty="0">
                <a:solidFill>
                  <a:schemeClr val="bg1"/>
                </a:solidFill>
                <a:latin typeface="Calibri" panose="020F0502020204030204" pitchFamily="34" charset="0"/>
                <a:ea typeface="맑은 고딕" panose="020B0503020000020004" pitchFamily="50" charset="-127"/>
              </a:rPr>
              <a:t>WEEDS BLACKBOX SUITE</a:t>
            </a:r>
            <a:endParaRPr kumimoji="0" lang="ko-KR" altLang="en-US" sz="3200" b="1" dirty="0">
              <a:solidFill>
                <a:schemeClr val="bg1"/>
              </a:solidFill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4EA7AA-5AB5-4F0C-9810-8C78DCC0E4A2}"/>
              </a:ext>
            </a:extLst>
          </p:cNvPr>
          <p:cNvSpPr txBox="1"/>
          <p:nvPr/>
        </p:nvSpPr>
        <p:spPr>
          <a:xfrm>
            <a:off x="196850" y="1201738"/>
            <a:ext cx="8794750" cy="601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prstClr val="black"/>
                </a:solidFill>
                <a:latin typeface="+mn-ea"/>
                <a:ea typeface="+mn-ea"/>
              </a:rPr>
              <a:t>WEEDS </a:t>
            </a:r>
            <a:r>
              <a:rPr kumimoji="0" lang="en-US" altLang="ko-KR" sz="1100" dirty="0" err="1">
                <a:solidFill>
                  <a:prstClr val="black"/>
                </a:solidFill>
                <a:latin typeface="+mn-ea"/>
                <a:ea typeface="+mn-ea"/>
              </a:rPr>
              <a:t>BlackBox</a:t>
            </a:r>
            <a:r>
              <a:rPr kumimoji="0" lang="en-US" altLang="ko-KR" sz="1100" dirty="0">
                <a:solidFill>
                  <a:prstClr val="black"/>
                </a:solidFill>
                <a:latin typeface="+mn-ea"/>
                <a:ea typeface="+mn-ea"/>
              </a:rPr>
              <a:t> Suite</a:t>
            </a:r>
            <a:r>
              <a:rPr kumimoji="0" lang="ko-KR" altLang="en-US" sz="1100" dirty="0">
                <a:solidFill>
                  <a:prstClr val="black"/>
                </a:solidFill>
                <a:latin typeface="+mn-ea"/>
                <a:ea typeface="+mn-ea"/>
              </a:rPr>
              <a:t>는 개인정보 접속기록 생성 〮 관리 솔루션으로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개인정보보호법 준수</a:t>
            </a:r>
            <a:r>
              <a:rPr kumimoji="0" lang="ko-KR" altLang="en-US" sz="1100" dirty="0">
                <a:solidFill>
                  <a:prstClr val="black"/>
                </a:solidFill>
                <a:latin typeface="+mn-ea"/>
                <a:ea typeface="+mn-ea"/>
              </a:rPr>
              <a:t>에 필요한 개인정보 접속기록의 생성에서 안전한 보관 및 내부 위협을 상시적으로 감시</a:t>
            </a:r>
            <a:r>
              <a:rPr kumimoji="0" lang="en-US" altLang="ko-KR" sz="1100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dirty="0">
                <a:solidFill>
                  <a:prstClr val="black"/>
                </a:solidFill>
                <a:latin typeface="+mn-ea"/>
                <a:ea typeface="+mn-ea"/>
              </a:rPr>
              <a:t>관리 할 수 있는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개인정보보호 통합 관리 솔루션 </a:t>
            </a:r>
            <a:r>
              <a:rPr kumimoji="0" lang="ko-KR" altLang="en-US" sz="1100" dirty="0">
                <a:solidFill>
                  <a:prstClr val="black"/>
                </a:solidFill>
                <a:latin typeface="+mn-ea"/>
                <a:ea typeface="+mn-ea"/>
              </a:rPr>
              <a:t>입니다</a:t>
            </a:r>
            <a:r>
              <a:rPr kumimoji="0" lang="en-US" altLang="ko-KR" sz="1100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7A04CE50-1B3E-4816-9554-B86BAA6EBE6B}"/>
              </a:ext>
            </a:extLst>
          </p:cNvPr>
          <p:cNvSpPr/>
          <p:nvPr/>
        </p:nvSpPr>
        <p:spPr>
          <a:xfrm>
            <a:off x="293688" y="1874838"/>
            <a:ext cx="8586787" cy="119856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89" name="모서리가 둥근 직사각형 4">
            <a:extLst>
              <a:ext uri="{FF2B5EF4-FFF2-40B4-BE49-F238E27FC236}">
                <a16:creationId xmlns:a16="http://schemas.microsoft.com/office/drawing/2014/main" id="{B7D01CC2-964F-46A0-B328-7231F6E8C5AD}"/>
              </a:ext>
            </a:extLst>
          </p:cNvPr>
          <p:cNvSpPr/>
          <p:nvPr/>
        </p:nvSpPr>
        <p:spPr>
          <a:xfrm>
            <a:off x="1179513" y="2001838"/>
            <a:ext cx="1692275" cy="541337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/>
                </a:solidFill>
              </a:rPr>
              <a:t>개인정보보호법 등 </a:t>
            </a:r>
            <a:endParaRPr kumimoji="0" lang="en-US" altLang="ko-KR" sz="10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/>
                </a:solidFill>
              </a:rPr>
              <a:t>각종 법규 완벽한 준수</a:t>
            </a:r>
          </a:p>
        </p:txBody>
      </p:sp>
      <p:sp>
        <p:nvSpPr>
          <p:cNvPr id="96" name="모서리가 둥근 직사각형 21">
            <a:extLst>
              <a:ext uri="{FF2B5EF4-FFF2-40B4-BE49-F238E27FC236}">
                <a16:creationId xmlns:a16="http://schemas.microsoft.com/office/drawing/2014/main" id="{955F6F75-D533-4A3F-9F90-081EF6487538}"/>
              </a:ext>
            </a:extLst>
          </p:cNvPr>
          <p:cNvSpPr/>
          <p:nvPr/>
        </p:nvSpPr>
        <p:spPr>
          <a:xfrm>
            <a:off x="3109913" y="2001838"/>
            <a:ext cx="1692275" cy="541337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/>
                </a:solidFill>
              </a:rPr>
              <a:t>개인정보 부정사용에 대한 감시 관리 </a:t>
            </a:r>
          </a:p>
        </p:txBody>
      </p:sp>
      <p:sp>
        <p:nvSpPr>
          <p:cNvPr id="97" name="모서리가 둥근 직사각형 22">
            <a:extLst>
              <a:ext uri="{FF2B5EF4-FFF2-40B4-BE49-F238E27FC236}">
                <a16:creationId xmlns:a16="http://schemas.microsoft.com/office/drawing/2014/main" id="{CEC951B1-C347-43C4-A13E-399C88E55191}"/>
              </a:ext>
            </a:extLst>
          </p:cNvPr>
          <p:cNvSpPr/>
          <p:nvPr/>
        </p:nvSpPr>
        <p:spPr>
          <a:xfrm>
            <a:off x="5040313" y="2001838"/>
            <a:ext cx="1692275" cy="541337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/>
                </a:solidFill>
              </a:rPr>
              <a:t>안정성 확보에 필요한 </a:t>
            </a:r>
            <a:endParaRPr kumimoji="0" lang="en-US" altLang="ko-KR" sz="10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/>
                </a:solidFill>
              </a:rPr>
              <a:t>기술적 관리적 및 물리적 조치  이행</a:t>
            </a:r>
          </a:p>
        </p:txBody>
      </p:sp>
      <p:sp>
        <p:nvSpPr>
          <p:cNvPr id="98" name="모서리가 둥근 직사각형 23">
            <a:extLst>
              <a:ext uri="{FF2B5EF4-FFF2-40B4-BE49-F238E27FC236}">
                <a16:creationId xmlns:a16="http://schemas.microsoft.com/office/drawing/2014/main" id="{6CBAB7F4-C72D-4275-BA92-545061F19BBB}"/>
              </a:ext>
            </a:extLst>
          </p:cNvPr>
          <p:cNvSpPr/>
          <p:nvPr/>
        </p:nvSpPr>
        <p:spPr>
          <a:xfrm>
            <a:off x="6970713" y="2006600"/>
            <a:ext cx="1692275" cy="53975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prstClr val="black"/>
                </a:solidFill>
              </a:rPr>
              <a:t>ISMS-P (</a:t>
            </a:r>
            <a:r>
              <a:rPr kumimoji="0" lang="ko-KR" altLang="en-US" sz="1000" b="1" dirty="0">
                <a:solidFill>
                  <a:prstClr val="black"/>
                </a:solidFill>
              </a:rPr>
              <a:t>정보보호 및 개인정보보호 관리체계인증</a:t>
            </a:r>
            <a:r>
              <a:rPr kumimoji="0" lang="en-US" altLang="ko-KR" sz="1000" b="1" dirty="0">
                <a:solidFill>
                  <a:prstClr val="black"/>
                </a:solidFill>
              </a:rPr>
              <a:t>)</a:t>
            </a:r>
            <a:r>
              <a:rPr kumimoji="0" lang="ko-KR" altLang="en-US" sz="1000" b="1" dirty="0">
                <a:solidFill>
                  <a:prstClr val="black"/>
                </a:solidFill>
              </a:rPr>
              <a:t>인증 대비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4B031723-980F-4580-9548-A0221819BDCB}"/>
              </a:ext>
            </a:extLst>
          </p:cNvPr>
          <p:cNvSpPr/>
          <p:nvPr/>
        </p:nvSpPr>
        <p:spPr>
          <a:xfrm>
            <a:off x="293688" y="3275013"/>
            <a:ext cx="4421187" cy="2789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536EEF2F-854C-421E-81DC-237CFF5A4F8C}"/>
              </a:ext>
            </a:extLst>
          </p:cNvPr>
          <p:cNvSpPr/>
          <p:nvPr/>
        </p:nvSpPr>
        <p:spPr>
          <a:xfrm>
            <a:off x="4624388" y="3275013"/>
            <a:ext cx="4319587" cy="2789237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/>
          <a:lstStyle/>
          <a:p>
            <a:pPr algn="ctr">
              <a:defRPr/>
            </a:pPr>
            <a:endParaRPr kumimoji="0"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01" name="모서리가 둥근 직사각형 33">
            <a:extLst>
              <a:ext uri="{FF2B5EF4-FFF2-40B4-BE49-F238E27FC236}">
                <a16:creationId xmlns:a16="http://schemas.microsoft.com/office/drawing/2014/main" id="{083720DF-D3D8-48D6-B7F0-FCBF5B3E00A2}"/>
              </a:ext>
            </a:extLst>
          </p:cNvPr>
          <p:cNvSpPr/>
          <p:nvPr/>
        </p:nvSpPr>
        <p:spPr bwMode="ltGray">
          <a:xfrm>
            <a:off x="990600" y="3138488"/>
            <a:ext cx="2520950" cy="325437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102" name="모서리가 둥근 직사각형 35">
            <a:extLst>
              <a:ext uri="{FF2B5EF4-FFF2-40B4-BE49-F238E27FC236}">
                <a16:creationId xmlns:a16="http://schemas.microsoft.com/office/drawing/2014/main" id="{557C7BC2-5E94-40D7-8B0D-E6225A59FCC8}"/>
              </a:ext>
            </a:extLst>
          </p:cNvPr>
          <p:cNvSpPr/>
          <p:nvPr/>
        </p:nvSpPr>
        <p:spPr bwMode="ltGray">
          <a:xfrm>
            <a:off x="5570538" y="3140075"/>
            <a:ext cx="2519362" cy="322263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tIns="45721" bIns="45721" anchor="ctr"/>
          <a:lstStyle/>
          <a:p>
            <a:pPr algn="ctr" latinLnBrk="0">
              <a:defRPr/>
            </a:pPr>
            <a:endParaRPr kumimoji="0" lang="ko-KR" altLang="en-US" sz="2000" b="1" kern="0" dirty="0">
              <a:solidFill>
                <a:prstClr val="white"/>
              </a:solidFill>
              <a:latin typeface="맑은 고딕"/>
              <a:ea typeface="+mn-ea"/>
              <a:sym typeface="Gill Sans" charset="0"/>
            </a:endParaRPr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C5866A82-5F6D-43B7-AF0C-DE914E8D719E}"/>
              </a:ext>
            </a:extLst>
          </p:cNvPr>
          <p:cNvSpPr>
            <a:spLocks/>
          </p:cNvSpPr>
          <p:nvPr/>
        </p:nvSpPr>
        <p:spPr bwMode="ltGray">
          <a:xfrm>
            <a:off x="1162050" y="3175000"/>
            <a:ext cx="2219325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+mn-ea"/>
                <a:sym typeface="나눔고딕 Bold" panose="020D0804000000000000" pitchFamily="50" charset="-127"/>
              </a:rPr>
              <a:t>기존 관리 현황</a:t>
            </a:r>
          </a:p>
        </p:txBody>
      </p:sp>
      <p:sp>
        <p:nvSpPr>
          <p:cNvPr id="104" name="Rectangle 23">
            <a:extLst>
              <a:ext uri="{FF2B5EF4-FFF2-40B4-BE49-F238E27FC236}">
                <a16:creationId xmlns:a16="http://schemas.microsoft.com/office/drawing/2014/main" id="{3CF81739-4987-4C50-949A-F8F206E918C8}"/>
              </a:ext>
            </a:extLst>
          </p:cNvPr>
          <p:cNvSpPr>
            <a:spLocks/>
          </p:cNvSpPr>
          <p:nvPr/>
        </p:nvSpPr>
        <p:spPr bwMode="ltGray">
          <a:xfrm>
            <a:off x="5621338" y="3168650"/>
            <a:ext cx="2498725" cy="265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ea typeface="+mn-ea"/>
                <a:sym typeface="나눔고딕 Bold" panose="020D0804000000000000" pitchFamily="50" charset="-127"/>
              </a:rPr>
              <a:t>WBS </a:t>
            </a:r>
            <a:r>
              <a:rPr kumimoji="0"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ea typeface="+mn-ea"/>
                <a:sym typeface="나눔고딕 Bold" panose="020D0804000000000000" pitchFamily="50" charset="-127"/>
              </a:rPr>
              <a:t>도입 후 관리</a:t>
            </a:r>
          </a:p>
        </p:txBody>
      </p:sp>
      <p:pic>
        <p:nvPicPr>
          <p:cNvPr id="105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83E97720-D0ED-4D62-8064-5D3E7F16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3689572"/>
            <a:ext cx="180000" cy="190348"/>
          </a:xfrm>
          <a:prstGeom prst="rect">
            <a:avLst/>
          </a:prstGeom>
          <a:noFill/>
        </p:spPr>
      </p:pic>
      <p:pic>
        <p:nvPicPr>
          <p:cNvPr id="106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6C48CADC-AA17-42A1-A927-3987FBAF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4131520"/>
            <a:ext cx="180000" cy="190348"/>
          </a:xfrm>
          <a:prstGeom prst="rect">
            <a:avLst/>
          </a:prstGeom>
          <a:noFill/>
        </p:spPr>
      </p:pic>
      <p:pic>
        <p:nvPicPr>
          <p:cNvPr id="107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3BB023EB-B466-4CAF-AF82-5B210B1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4566918"/>
            <a:ext cx="180000" cy="190348"/>
          </a:xfrm>
          <a:prstGeom prst="rect">
            <a:avLst/>
          </a:prstGeom>
          <a:noFill/>
        </p:spPr>
      </p:pic>
      <p:sp>
        <p:nvSpPr>
          <p:cNvPr id="108" name="모서리가 둥근 직사각형 11">
            <a:extLst>
              <a:ext uri="{FF2B5EF4-FFF2-40B4-BE49-F238E27FC236}">
                <a16:creationId xmlns:a16="http://schemas.microsoft.com/office/drawing/2014/main" id="{E05922B3-1DFF-496C-8F30-8AC6386FC9AA}"/>
              </a:ext>
            </a:extLst>
          </p:cNvPr>
          <p:cNvSpPr/>
          <p:nvPr/>
        </p:nvSpPr>
        <p:spPr>
          <a:xfrm>
            <a:off x="4741863" y="3543300"/>
            <a:ext cx="4140200" cy="2409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E16EEEE-98F2-4541-B2DC-570D586286F1}"/>
              </a:ext>
            </a:extLst>
          </p:cNvPr>
          <p:cNvSpPr txBox="1"/>
          <p:nvPr/>
        </p:nvSpPr>
        <p:spPr>
          <a:xfrm>
            <a:off x="4833938" y="3629025"/>
            <a:ext cx="4538662" cy="282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개인정보 보호법 등 완벽한 법규 준수 체계 마련을 통한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필수사항 항목</a:t>
            </a:r>
            <a:endParaRPr kumimoji="0" lang="en-US" altLang="ko-KR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기록생성 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(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계정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정보주체정보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접속일시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접속지정보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수행업무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)</a:t>
            </a:r>
            <a:endParaRPr kumimoji="0" lang="ko-KR" altLang="en-US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 100%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누락 및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오탐이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없는 개인정보접속기록을 생성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생성된  접속기록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데이터 정합성 보장 </a:t>
            </a:r>
            <a:endParaRPr kumimoji="0" lang="en-US" altLang="ko-KR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개인정보에 대한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부정사용 등 내부 위협에 대한 관리체계 구축</a:t>
            </a:r>
            <a:endParaRPr kumimoji="0" lang="en-US" altLang="ko-KR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 비정상행위 및 개인정보 다운로드 사유 등의 관리체계 구축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 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 HMAC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기반의 안전한 접속기록 별도 보관 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(</a:t>
            </a:r>
            <a:r>
              <a:rPr kumimoji="0" lang="ko-KR" altLang="en-US" sz="1000" u="sng" dirty="0" err="1">
                <a:solidFill>
                  <a:srgbClr val="AC371C"/>
                </a:solidFill>
                <a:latin typeface="+mn-lt"/>
                <a:ea typeface="+mn-ea"/>
              </a:rPr>
              <a:t>무결성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 검증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기능</a:t>
            </a:r>
            <a:r>
              <a:rPr kumimoji="0" lang="en-US" altLang="ko-KR" sz="1000" u="sng" dirty="0">
                <a:solidFill>
                  <a:srgbClr val="AC371C"/>
                </a:solidFill>
                <a:latin typeface="+mn-lt"/>
                <a:ea typeface="+mn-ea"/>
              </a:rPr>
              <a:t>)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일별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월별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분기별 등 개인정보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처리 현황 및  통계 정기점검보고서 제공</a:t>
            </a:r>
            <a:endParaRPr kumimoji="0" lang="en-US" altLang="ko-KR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선별 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/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선택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로깅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및 정제 기능을 통한 </a:t>
            </a:r>
            <a:r>
              <a:rPr kumimoji="0" lang="ko-KR" altLang="en-US" sz="1000" u="sng" dirty="0">
                <a:solidFill>
                  <a:srgbClr val="AC371C"/>
                </a:solidFill>
                <a:latin typeface="+mn-lt"/>
                <a:ea typeface="+mn-ea"/>
              </a:rPr>
              <a:t>로그 최적화 </a:t>
            </a:r>
            <a:endParaRPr kumimoji="0" lang="en-US" altLang="ko-KR" sz="1000" u="sng" dirty="0">
              <a:solidFill>
                <a:srgbClr val="AC371C"/>
              </a:solidFill>
              <a:latin typeface="+mn-lt"/>
              <a:ea typeface="+mn-ea"/>
            </a:endParaRP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10" name="오른쪽 화살표 38">
            <a:extLst>
              <a:ext uri="{FF2B5EF4-FFF2-40B4-BE49-F238E27FC236}">
                <a16:creationId xmlns:a16="http://schemas.microsoft.com/office/drawing/2014/main" id="{97427254-4C64-491E-A23D-FCBF40873741}"/>
              </a:ext>
            </a:extLst>
          </p:cNvPr>
          <p:cNvSpPr/>
          <p:nvPr/>
        </p:nvSpPr>
        <p:spPr>
          <a:xfrm>
            <a:off x="4153519" y="4363493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111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413135A5-D4CE-44E5-A898-08581671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9127" y="3698264"/>
            <a:ext cx="180000" cy="174316"/>
          </a:xfrm>
          <a:prstGeom prst="rect">
            <a:avLst/>
          </a:prstGeom>
          <a:noFill/>
        </p:spPr>
      </p:pic>
      <p:pic>
        <p:nvPicPr>
          <p:cNvPr id="112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0851AB75-3101-44DC-9D05-113D4A0B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9127" y="4118158"/>
            <a:ext cx="180000" cy="174316"/>
          </a:xfrm>
          <a:prstGeom prst="rect">
            <a:avLst/>
          </a:prstGeom>
          <a:noFill/>
        </p:spPr>
      </p:pic>
      <p:pic>
        <p:nvPicPr>
          <p:cNvPr id="113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BFFEEFAA-64FB-42A9-850B-16F7259F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6537" y="4554056"/>
            <a:ext cx="180000" cy="174316"/>
          </a:xfrm>
          <a:prstGeom prst="rect">
            <a:avLst/>
          </a:prstGeom>
          <a:noFill/>
        </p:spPr>
      </p:pic>
      <p:pic>
        <p:nvPicPr>
          <p:cNvPr id="11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1E147E4F-4C6F-488B-91E8-88858EAB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6536" y="5006355"/>
            <a:ext cx="180000" cy="174316"/>
          </a:xfrm>
          <a:prstGeom prst="rect">
            <a:avLst/>
          </a:prstGeom>
          <a:noFill/>
        </p:spPr>
      </p:pic>
      <p:grpSp>
        <p:nvGrpSpPr>
          <p:cNvPr id="115" name="그룹 12">
            <a:extLst>
              <a:ext uri="{FF2B5EF4-FFF2-40B4-BE49-F238E27FC236}">
                <a16:creationId xmlns:a16="http://schemas.microsoft.com/office/drawing/2014/main" id="{4CBB000E-2D6B-424C-B048-970DB8082F41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2678113"/>
            <a:ext cx="1439862" cy="288925"/>
            <a:chOff x="321859" y="2700782"/>
            <a:chExt cx="1440000" cy="288000"/>
          </a:xfrm>
        </p:grpSpPr>
        <p:sp>
          <p:nvSpPr>
            <p:cNvPr id="116" name="모서리가 둥근 직사각형 6">
              <a:extLst>
                <a:ext uri="{FF2B5EF4-FFF2-40B4-BE49-F238E27FC236}">
                  <a16:creationId xmlns:a16="http://schemas.microsoft.com/office/drawing/2014/main" id="{6972328C-E4E2-4DB7-AFAF-D2AC2D79C7F9}"/>
                </a:ext>
              </a:extLst>
            </p:cNvPr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prstClr val="black"/>
                  </a:solidFill>
                </a:rPr>
                <a:t>다양한 환경  지원</a:t>
              </a:r>
              <a:endParaRPr kumimoji="0" lang="en-US" altLang="ko-KR" sz="80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800" b="1" dirty="0">
                  <a:solidFill>
                    <a:prstClr val="black"/>
                  </a:solidFill>
                </a:rPr>
                <a:t>(WEB,C/S </a:t>
              </a:r>
              <a:r>
                <a:rPr kumimoji="0" lang="ko-KR" altLang="en-US" sz="800" b="1" dirty="0">
                  <a:solidFill>
                    <a:prstClr val="black"/>
                  </a:solidFill>
                </a:rPr>
                <a:t>등</a:t>
              </a:r>
              <a:r>
                <a:rPr kumimoji="0" lang="en-US" altLang="ko-KR" sz="800" b="1" dirty="0">
                  <a:solidFill>
                    <a:prstClr val="black"/>
                  </a:solidFill>
                </a:rPr>
                <a:t>)</a:t>
              </a:r>
              <a:endParaRPr kumimoji="0" lang="ko-KR" altLang="en-US" sz="8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3EED9A2B-1DCD-4A81-B1A2-6F98B5998DA2}"/>
                </a:ext>
              </a:extLst>
            </p:cNvPr>
            <p:cNvCxnSpPr/>
            <p:nvPr/>
          </p:nvCxnSpPr>
          <p:spPr>
            <a:xfrm>
              <a:off x="436170" y="2974540"/>
              <a:ext cx="1173274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그룹 13">
            <a:extLst>
              <a:ext uri="{FF2B5EF4-FFF2-40B4-BE49-F238E27FC236}">
                <a16:creationId xmlns:a16="http://schemas.microsoft.com/office/drawing/2014/main" id="{544ED77B-43E2-4123-A6B3-CA380790E8F1}"/>
              </a:ext>
            </a:extLst>
          </p:cNvPr>
          <p:cNvGrpSpPr>
            <a:grpSpLocks/>
          </p:cNvGrpSpPr>
          <p:nvPr/>
        </p:nvGrpSpPr>
        <p:grpSpPr bwMode="auto">
          <a:xfrm>
            <a:off x="2109788" y="2678113"/>
            <a:ext cx="1439862" cy="288925"/>
            <a:chOff x="1765297" y="2700782"/>
            <a:chExt cx="1440000" cy="288000"/>
          </a:xfrm>
        </p:grpSpPr>
        <p:sp>
          <p:nvSpPr>
            <p:cNvPr id="119" name="모서리가 둥근 직사각형 26">
              <a:extLst>
                <a:ext uri="{FF2B5EF4-FFF2-40B4-BE49-F238E27FC236}">
                  <a16:creationId xmlns:a16="http://schemas.microsoft.com/office/drawing/2014/main" id="{59CE17EA-C987-42BB-9A46-E09F236B3FD7}"/>
                </a:ext>
              </a:extLst>
            </p:cNvPr>
            <p:cNvSpPr/>
            <p:nvPr/>
          </p:nvSpPr>
          <p:spPr>
            <a:xfrm>
              <a:off x="1765297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dirty="0">
                  <a:solidFill>
                    <a:prstClr val="black"/>
                  </a:solidFill>
                </a:rPr>
                <a:t>유실없는 접속기록 생성</a:t>
              </a:r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A6120297-9D3A-4894-8A45-BC31B6D4E64A}"/>
                </a:ext>
              </a:extLst>
            </p:cNvPr>
            <p:cNvCxnSpPr/>
            <p:nvPr/>
          </p:nvCxnSpPr>
          <p:spPr>
            <a:xfrm>
              <a:off x="1873257" y="2974540"/>
              <a:ext cx="1173274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14">
            <a:extLst>
              <a:ext uri="{FF2B5EF4-FFF2-40B4-BE49-F238E27FC236}">
                <a16:creationId xmlns:a16="http://schemas.microsoft.com/office/drawing/2014/main" id="{3A61C271-6218-4AA5-8012-9F0DA8CB4D00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2695575"/>
            <a:ext cx="1631950" cy="255588"/>
            <a:chOff x="3100735" y="2718355"/>
            <a:chExt cx="1632056" cy="255414"/>
          </a:xfrm>
        </p:grpSpPr>
        <p:sp>
          <p:nvSpPr>
            <p:cNvPr id="122" name="모서리가 둥근 직사각형 27">
              <a:extLst>
                <a:ext uri="{FF2B5EF4-FFF2-40B4-BE49-F238E27FC236}">
                  <a16:creationId xmlns:a16="http://schemas.microsoft.com/office/drawing/2014/main" id="{021FF247-7E97-41C6-8390-C9AE77B69BB5}"/>
                </a:ext>
              </a:extLst>
            </p:cNvPr>
            <p:cNvSpPr/>
            <p:nvPr/>
          </p:nvSpPr>
          <p:spPr>
            <a:xfrm>
              <a:off x="3100735" y="2718355"/>
              <a:ext cx="1632056" cy="2522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prstClr val="black"/>
                  </a:solidFill>
                </a:rPr>
                <a:t>위험탐지를 위한 </a:t>
              </a:r>
              <a:endParaRPr kumimoji="0" lang="en-US" altLang="ko-KR" sz="80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prstClr val="black"/>
                  </a:solidFill>
                </a:rPr>
                <a:t>다차원 통합분석</a:t>
              </a:r>
            </a:p>
          </p:txBody>
        </p: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A83D45D-AA8E-4332-830F-85E2BA566B67}"/>
                </a:ext>
              </a:extLst>
            </p:cNvPr>
            <p:cNvCxnSpPr/>
            <p:nvPr/>
          </p:nvCxnSpPr>
          <p:spPr>
            <a:xfrm>
              <a:off x="3227743" y="2973769"/>
              <a:ext cx="1412967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그룹 2">
            <a:extLst>
              <a:ext uri="{FF2B5EF4-FFF2-40B4-BE49-F238E27FC236}">
                <a16:creationId xmlns:a16="http://schemas.microsoft.com/office/drawing/2014/main" id="{469E155F-2C91-4242-9B4A-877B7232E7F1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2678113"/>
            <a:ext cx="1571625" cy="288925"/>
            <a:chOff x="5613926" y="2678824"/>
            <a:chExt cx="1571625" cy="288000"/>
          </a:xfrm>
        </p:grpSpPr>
        <p:sp>
          <p:nvSpPr>
            <p:cNvPr id="125" name="모서리가 둥근 직사각형 29">
              <a:extLst>
                <a:ext uri="{FF2B5EF4-FFF2-40B4-BE49-F238E27FC236}">
                  <a16:creationId xmlns:a16="http://schemas.microsoft.com/office/drawing/2014/main" id="{AFD51447-0B51-4210-B32B-40B248D887A3}"/>
                </a:ext>
              </a:extLst>
            </p:cNvPr>
            <p:cNvSpPr/>
            <p:nvPr/>
          </p:nvSpPr>
          <p:spPr>
            <a:xfrm>
              <a:off x="5613926" y="2678824"/>
              <a:ext cx="1571625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dirty="0">
                  <a:solidFill>
                    <a:prstClr val="black"/>
                  </a:solidFill>
                </a:rPr>
                <a:t>이상행위 추적 및 관리 감독</a:t>
              </a:r>
            </a:p>
          </p:txBody>
        </p: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F51CF53E-01A6-4693-89C4-926BD17AD7CA}"/>
                </a:ext>
              </a:extLst>
            </p:cNvPr>
            <p:cNvCxnSpPr/>
            <p:nvPr/>
          </p:nvCxnSpPr>
          <p:spPr>
            <a:xfrm>
              <a:off x="5817126" y="2952582"/>
              <a:ext cx="1173163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5">
            <a:extLst>
              <a:ext uri="{FF2B5EF4-FFF2-40B4-BE49-F238E27FC236}">
                <a16:creationId xmlns:a16="http://schemas.microsoft.com/office/drawing/2014/main" id="{52FFA317-AD05-4A16-BD4D-F7C2F6C755EB}"/>
              </a:ext>
            </a:extLst>
          </p:cNvPr>
          <p:cNvGrpSpPr>
            <a:grpSpLocks/>
          </p:cNvGrpSpPr>
          <p:nvPr/>
        </p:nvGrpSpPr>
        <p:grpSpPr bwMode="auto">
          <a:xfrm>
            <a:off x="7296150" y="2678113"/>
            <a:ext cx="1439863" cy="288925"/>
            <a:chOff x="7365460" y="2678824"/>
            <a:chExt cx="1440000" cy="288000"/>
          </a:xfrm>
        </p:grpSpPr>
        <p:sp>
          <p:nvSpPr>
            <p:cNvPr id="128" name="모서리가 둥근 직사각형 30">
              <a:extLst>
                <a:ext uri="{FF2B5EF4-FFF2-40B4-BE49-F238E27FC236}">
                  <a16:creationId xmlns:a16="http://schemas.microsoft.com/office/drawing/2014/main" id="{B5EA8A38-5C61-4F88-9701-9A1A5FC2E9F4}"/>
                </a:ext>
              </a:extLst>
            </p:cNvPr>
            <p:cNvSpPr/>
            <p:nvPr/>
          </p:nvSpPr>
          <p:spPr>
            <a:xfrm>
              <a:off x="7365460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prstClr val="black"/>
                  </a:solidFill>
                </a:rPr>
                <a:t>생성된 접속기록의</a:t>
              </a:r>
              <a:endParaRPr kumimoji="0" lang="en-US" altLang="ko-KR" sz="800" b="1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800" b="1" dirty="0">
                  <a:solidFill>
                    <a:prstClr val="black"/>
                  </a:solidFill>
                </a:rPr>
                <a:t>안전한 보관</a:t>
              </a:r>
            </a:p>
          </p:txBody>
        </p: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80C0AED2-1415-4594-A76C-56C2A9D1DEE3}"/>
                </a:ext>
              </a:extLst>
            </p:cNvPr>
            <p:cNvCxnSpPr/>
            <p:nvPr/>
          </p:nvCxnSpPr>
          <p:spPr>
            <a:xfrm>
              <a:off x="7475008" y="2952582"/>
              <a:ext cx="1173274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71">
            <a:extLst>
              <a:ext uri="{FF2B5EF4-FFF2-40B4-BE49-F238E27FC236}">
                <a16:creationId xmlns:a16="http://schemas.microsoft.com/office/drawing/2014/main" id="{A52AF68A-30D7-4BA4-865D-6D9BA9A69B10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1831975"/>
            <a:ext cx="922337" cy="820738"/>
            <a:chOff x="498062" y="2084686"/>
            <a:chExt cx="896291" cy="841500"/>
          </a:xfrm>
        </p:grpSpPr>
        <p:pic>
          <p:nvPicPr>
            <p:cNvPr id="131" name="Picture 5">
              <a:extLst>
                <a:ext uri="{FF2B5EF4-FFF2-40B4-BE49-F238E27FC236}">
                  <a16:creationId xmlns:a16="http://schemas.microsoft.com/office/drawing/2014/main" id="{B4736CD8-8E2B-49C2-A728-3D0051B67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Rectangle 97">
              <a:extLst>
                <a:ext uri="{FF2B5EF4-FFF2-40B4-BE49-F238E27FC236}">
                  <a16:creationId xmlns:a16="http://schemas.microsoft.com/office/drawing/2014/main" id="{D4F86CC2-F1D3-4E1F-96BE-A9F494F450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18" y="2174208"/>
              <a:ext cx="887035" cy="73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latinLnBrk="0">
                <a:buClr>
                  <a:srgbClr val="0000FF"/>
                </a:buClr>
                <a:defRPr/>
              </a:pPr>
              <a:endParaRPr kumimoji="0" lang="ko-KR" altLang="en-US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90F6924F-D580-4129-A124-E86F54D041F2}"/>
              </a:ext>
            </a:extLst>
          </p:cNvPr>
          <p:cNvSpPr txBox="1"/>
          <p:nvPr/>
        </p:nvSpPr>
        <p:spPr>
          <a:xfrm>
            <a:off x="152400" y="612775"/>
            <a:ext cx="5214938" cy="4542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+mn-ea"/>
                <a:ea typeface="+mn-ea"/>
              </a:rPr>
              <a:t>개인정보 접속기록 생성 </a:t>
            </a:r>
            <a:r>
              <a:rPr lang="en-US" altLang="ko-KR" b="1" dirty="0">
                <a:latin typeface="+mn-ea"/>
              </a:rPr>
              <a:t>/</a:t>
            </a:r>
            <a:r>
              <a:rPr lang="ko-KR" altLang="en-US" b="1" dirty="0">
                <a:latin typeface="+mn-ea"/>
              </a:rPr>
              <a:t> </a:t>
            </a:r>
            <a:r>
              <a:rPr kumimoji="0" lang="ko-KR" altLang="en-US" b="1" dirty="0">
                <a:latin typeface="+mn-ea"/>
                <a:ea typeface="+mn-ea"/>
              </a:rPr>
              <a:t>관리 솔루션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20C9D10-EB28-40B4-B983-D38A816723F1}"/>
              </a:ext>
            </a:extLst>
          </p:cNvPr>
          <p:cNvSpPr txBox="1"/>
          <p:nvPr/>
        </p:nvSpPr>
        <p:spPr>
          <a:xfrm>
            <a:off x="85725" y="6303963"/>
            <a:ext cx="739775" cy="400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0" dirty="0">
                <a:solidFill>
                  <a:schemeClr val="bg1"/>
                </a:solidFill>
                <a:latin typeface="+mn-lt"/>
                <a:ea typeface="+mn-ea"/>
              </a:rPr>
              <a:t>주요 </a:t>
            </a:r>
            <a:endParaRPr kumimoji="0" lang="en-US" altLang="ko-KR" sz="1000" b="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0" dirty="0">
                <a:solidFill>
                  <a:schemeClr val="bg1"/>
                </a:solidFill>
                <a:latin typeface="+mn-lt"/>
                <a:ea typeface="+mn-ea"/>
              </a:rPr>
              <a:t>고객사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C43FA07-1423-4C52-8982-3205097B2163}"/>
              </a:ext>
            </a:extLst>
          </p:cNvPr>
          <p:cNvSpPr txBox="1"/>
          <p:nvPr/>
        </p:nvSpPr>
        <p:spPr>
          <a:xfrm>
            <a:off x="6754813" y="819150"/>
            <a:ext cx="2266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latin typeface="+mn-ea"/>
                <a:ea typeface="+mn-ea"/>
              </a:rPr>
              <a:t>물품식별번호</a:t>
            </a:r>
            <a:r>
              <a:rPr kumimoji="0" lang="en-US" altLang="ko-KR" sz="1400" b="1" dirty="0">
                <a:latin typeface="+mn-ea"/>
                <a:ea typeface="+mn-ea"/>
              </a:rPr>
              <a:t> : 22777972</a:t>
            </a:r>
          </a:p>
        </p:txBody>
      </p:sp>
      <p:pic>
        <p:nvPicPr>
          <p:cNvPr id="13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ADE721E5-7CC8-494D-8F18-ED2CEDAA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5472" y="5237074"/>
            <a:ext cx="180000" cy="174316"/>
          </a:xfrm>
          <a:prstGeom prst="rect">
            <a:avLst/>
          </a:prstGeom>
          <a:noFill/>
        </p:spPr>
      </p:pic>
      <p:sp>
        <p:nvSpPr>
          <p:cNvPr id="137" name="Rectangle 97">
            <a:extLst>
              <a:ext uri="{FF2B5EF4-FFF2-40B4-BE49-F238E27FC236}">
                <a16:creationId xmlns:a16="http://schemas.microsoft.com/office/drawing/2014/main" id="{D3FD9959-3D60-4289-BD4A-6B097F543C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895" y="1943603"/>
            <a:ext cx="912609" cy="7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cene3d>
              <a:camera prst="orthographicFront"/>
              <a:lightRig rig="threePt" dir="t"/>
            </a:scene3d>
            <a:sp3d contourW="25400">
              <a:bevelT w="1270"/>
              <a:contourClr>
                <a:srgbClr val="3F1E03"/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buClr>
                <a:srgbClr val="0000FF"/>
              </a:buClr>
              <a:defRPr/>
            </a:pPr>
            <a:r>
              <a:rPr kumimoji="0" lang="ko-KR" altLang="en-US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</a:rPr>
              <a:t>컴플라이언스</a:t>
            </a:r>
            <a:endParaRPr kumimoji="0" lang="en-US" altLang="ko-KR" sz="1000" b="1" dirty="0"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latin typeface="맑은 고딕" panose="020B0503020000020004" pitchFamily="50" charset="-127"/>
            </a:endParaRPr>
          </a:p>
          <a:p>
            <a:pPr algn="ctr" latinLnBrk="0">
              <a:buClr>
                <a:srgbClr val="0000FF"/>
              </a:buClr>
              <a:defRPr/>
            </a:pPr>
            <a:r>
              <a:rPr kumimoji="0" lang="ko-KR" altLang="en-US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</a:rPr>
              <a:t>만족</a:t>
            </a:r>
          </a:p>
        </p:txBody>
      </p:sp>
      <p:pic>
        <p:nvPicPr>
          <p:cNvPr id="13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25862EF8-ECC6-4C42-808F-5378784A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9127" y="4327708"/>
            <a:ext cx="180000" cy="174316"/>
          </a:xfrm>
          <a:prstGeom prst="rect">
            <a:avLst/>
          </a:prstGeom>
          <a:noFill/>
        </p:spPr>
      </p:pic>
      <p:pic>
        <p:nvPicPr>
          <p:cNvPr id="139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5D2B7CF4-D2F1-4969-B031-C894D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5472" y="4789399"/>
            <a:ext cx="180000" cy="174316"/>
          </a:xfrm>
          <a:prstGeom prst="rect">
            <a:avLst/>
          </a:prstGeom>
          <a:noFill/>
        </p:spPr>
      </p:pic>
      <p:pic>
        <p:nvPicPr>
          <p:cNvPr id="140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FC1BF9D4-EE02-4542-BBE7-8606DE21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4776468"/>
            <a:ext cx="180000" cy="190348"/>
          </a:xfrm>
          <a:prstGeom prst="rect">
            <a:avLst/>
          </a:prstGeom>
          <a:noFill/>
        </p:spPr>
      </p:pic>
      <p:pic>
        <p:nvPicPr>
          <p:cNvPr id="141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EDC1257D-4D9F-4F49-BE86-412552CE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4341070"/>
            <a:ext cx="180000" cy="190348"/>
          </a:xfrm>
          <a:prstGeom prst="rect">
            <a:avLst/>
          </a:prstGeom>
          <a:noFill/>
        </p:spPr>
      </p:pic>
      <p:pic>
        <p:nvPicPr>
          <p:cNvPr id="142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22A6E45C-F905-4E7D-9D5E-4E0895EA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4995543"/>
            <a:ext cx="180000" cy="190348"/>
          </a:xfrm>
          <a:prstGeom prst="rect">
            <a:avLst/>
          </a:prstGeom>
          <a:noFill/>
        </p:spPr>
      </p:pic>
      <p:pic>
        <p:nvPicPr>
          <p:cNvPr id="143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3A2A12E-0EC6-4CF9-89D3-86EFF37F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5472" y="5475199"/>
            <a:ext cx="180000" cy="174316"/>
          </a:xfrm>
          <a:prstGeom prst="rect">
            <a:avLst/>
          </a:prstGeom>
          <a:noFill/>
        </p:spPr>
      </p:pic>
      <p:pic>
        <p:nvPicPr>
          <p:cNvPr id="144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6C9D880A-88B4-4BAE-B9D1-9A13C5F2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5214618"/>
            <a:ext cx="180000" cy="190348"/>
          </a:xfrm>
          <a:prstGeom prst="rect">
            <a:avLst/>
          </a:prstGeom>
          <a:noFill/>
        </p:spPr>
      </p:pic>
      <p:pic>
        <p:nvPicPr>
          <p:cNvPr id="145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F22DFFDF-7067-4756-A249-4BD3353B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7816" y="5433693"/>
            <a:ext cx="180000" cy="190348"/>
          </a:xfrm>
          <a:prstGeom prst="rect">
            <a:avLst/>
          </a:prstGeom>
          <a:noFill/>
        </p:spPr>
      </p:pic>
      <p:pic>
        <p:nvPicPr>
          <p:cNvPr id="146" name="Picture 89">
            <a:extLst>
              <a:ext uri="{FF2B5EF4-FFF2-40B4-BE49-F238E27FC236}">
                <a16:creationId xmlns:a16="http://schemas.microsoft.com/office/drawing/2014/main" id="{F5A515B3-E5F9-47AF-98ED-CC399221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210300"/>
            <a:ext cx="831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90">
            <a:extLst>
              <a:ext uri="{FF2B5EF4-FFF2-40B4-BE49-F238E27FC236}">
                <a16:creationId xmlns:a16="http://schemas.microsoft.com/office/drawing/2014/main" id="{1E7F576D-8AA2-4608-A5EF-C603870B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553200"/>
            <a:ext cx="8280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818916C1-A58C-467E-8D34-659EF41D8D5D}"/>
              </a:ext>
            </a:extLst>
          </p:cNvPr>
          <p:cNvSpPr txBox="1"/>
          <p:nvPr/>
        </p:nvSpPr>
        <p:spPr>
          <a:xfrm>
            <a:off x="390525" y="3643313"/>
            <a:ext cx="43624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개인정보 보호법 등 법규에 대한 강화 또는 기준고시 변경에 대한 대응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어려움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접속기록 생성 시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패킷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유실 및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오탐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미탐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등의 다수 발생 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개인정보 이력관리 및 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증적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분석의 어려움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개인정보에 대한 부정사용 등 내부 관리 미흡 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비정상 행위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개인정보 다운로드 등에 대한 조치 및 사고 대응 미흡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데이터 정보 변경 및 </a:t>
            </a:r>
            <a:r>
              <a:rPr kumimoji="0" lang="ko-KR" altLang="en-US" sz="1000" dirty="0" err="1">
                <a:solidFill>
                  <a:prstClr val="black"/>
                </a:solidFill>
                <a:latin typeface="+mn-lt"/>
                <a:ea typeface="+mn-ea"/>
              </a:rPr>
              <a:t>위변조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 등 보안 이슈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월별</a:t>
            </a:r>
            <a:r>
              <a:rPr kumimoji="0" lang="en-US" altLang="ko-KR" sz="1000" dirty="0">
                <a:solidFill>
                  <a:prstClr val="black"/>
                </a:solidFill>
                <a:latin typeface="+mn-lt"/>
                <a:ea typeface="+mn-ea"/>
              </a:rPr>
              <a:t>, </a:t>
            </a: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분기별 등 개인정보 처리 현황 및 통계 보고서 작성에 따른 불편함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개인정보 접속기록 이외의 불필요한 기록 생성 발생에 따른 대상 시스템의 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00" dirty="0">
                <a:solidFill>
                  <a:prstClr val="black"/>
                </a:solidFill>
                <a:latin typeface="+mn-lt"/>
                <a:ea typeface="+mn-ea"/>
              </a:rPr>
              <a:t>자원 낭비</a:t>
            </a: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0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50" dirty="0">
                <a:solidFill>
                  <a:prstClr val="black"/>
                </a:solidFill>
                <a:latin typeface="+mn-lt"/>
                <a:ea typeface="+mn-ea"/>
              </a:rPr>
              <a:t> </a:t>
            </a: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r>
              <a:rPr kumimoji="0" lang="ko-KR" altLang="en-US" sz="1050" dirty="0">
                <a:solidFill>
                  <a:prstClr val="black"/>
                </a:solidFill>
                <a:latin typeface="+mn-lt"/>
                <a:ea typeface="+mn-ea"/>
              </a:rPr>
              <a:t>  </a:t>
            </a: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  <a:p>
            <a:pPr marL="144000" lvl="1" indent="-144000" defTabSz="885825" latinLnBrk="0">
              <a:lnSpc>
                <a:spcPct val="120000"/>
              </a:lnSpc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SzPct val="100000"/>
              <a:tabLst>
                <a:tab pos="5648325" algn="l"/>
              </a:tabLst>
              <a:defRPr/>
            </a:pPr>
            <a:endParaRPr kumimoji="0" lang="en-US" altLang="ko-KR" sz="105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754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72" y="628869"/>
            <a:ext cx="5251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개인정보 </a:t>
            </a:r>
            <a:r>
              <a:rPr lang="ko-KR" altLang="en-US" b="1" dirty="0" err="1">
                <a:latin typeface="+mn-ea"/>
              </a:rPr>
              <a:t>비식별</a:t>
            </a:r>
            <a:r>
              <a:rPr lang="ko-KR" altLang="en-US" b="1" dirty="0">
                <a:latin typeface="+mn-ea"/>
              </a:rPr>
              <a:t> 조치 솔루션 </a:t>
            </a:r>
            <a:r>
              <a:rPr lang="en-US" altLang="ko-KR" b="1" dirty="0">
                <a:latin typeface="+mn-ea"/>
              </a:rPr>
              <a:t>(</a:t>
            </a:r>
            <a:r>
              <a:rPr lang="en-US" altLang="ko-KR" b="1" dirty="0" err="1">
                <a:latin typeface="+mn-ea"/>
              </a:rPr>
              <a:t>AnalyticDID</a:t>
            </a:r>
            <a:r>
              <a:rPr lang="en-US" altLang="ko-KR" b="1" dirty="0">
                <a:latin typeface="+mn-ea"/>
              </a:rPr>
              <a:t>)</a:t>
            </a:r>
            <a:endParaRPr lang="ko-KR" altLang="en-US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35" y="1202472"/>
            <a:ext cx="8782207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솔루션은 개정된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및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2020/8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시행에 들어가는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 개정안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대응 솔루션입니다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빅데이터를 안전하게 활용 할 수 있도록 개인정보가 유통되지 않는 절차를 준수하고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사용하고자 하는 데이터 내에 개인정보 검출 및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재식별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위험 기준을 만족하면서 효용성 높은 데이터를 산출하는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주식회사 파수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 </a:t>
            </a:r>
            <a:r>
              <a:rPr lang="ko-KR" altLang="en-US" sz="11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비식별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조치 솔루션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1901" y="3529453"/>
            <a:ext cx="3994979" cy="2597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37223" y="3529453"/>
            <a:ext cx="4320000" cy="2597975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9" name="모서리가 둥근 직사각형 7"/>
          <p:cNvSpPr/>
          <p:nvPr/>
        </p:nvSpPr>
        <p:spPr bwMode="ltGray">
          <a:xfrm>
            <a:off x="990832" y="3393752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0" name="모서리가 둥근 직사각형 8"/>
          <p:cNvSpPr/>
          <p:nvPr/>
        </p:nvSpPr>
        <p:spPr bwMode="ltGray">
          <a:xfrm>
            <a:off x="5009016" y="3394609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1" name="Rectangle 23"/>
          <p:cNvSpPr>
            <a:spLocks/>
          </p:cNvSpPr>
          <p:nvPr/>
        </p:nvSpPr>
        <p:spPr bwMode="ltGray">
          <a:xfrm>
            <a:off x="1079352" y="3428752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고딕 Bold" panose="020D0804000000000000" pitchFamily="50" charset="-127"/>
              </a:rPr>
              <a:t>기존 </a:t>
            </a:r>
            <a:r>
              <a:rPr lang="ko-KR" altLang="en-US" sz="1400" b="1" dirty="0" err="1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고딕 Bold" panose="020D0804000000000000" pitchFamily="50" charset="-127"/>
              </a:rPr>
              <a:t>비식별</a:t>
            </a:r>
            <a:r>
              <a:rPr lang="ko-KR" altLang="en-US" sz="14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고딕 Bold" panose="020D0804000000000000" pitchFamily="50" charset="-127"/>
              </a:rPr>
              <a:t> 이슈 현황</a:t>
            </a:r>
          </a:p>
        </p:txBody>
      </p:sp>
      <p:sp>
        <p:nvSpPr>
          <p:cNvPr id="12" name="Rectangle 23"/>
          <p:cNvSpPr>
            <a:spLocks/>
          </p:cNvSpPr>
          <p:nvPr/>
        </p:nvSpPr>
        <p:spPr bwMode="ltGray">
          <a:xfrm>
            <a:off x="5081724" y="3413030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 err="1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AnalyticDID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도입 후 </a:t>
            </a:r>
            <a:r>
              <a:rPr lang="ko-KR" altLang="en-US" sz="1400" b="1" dirty="0" err="1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비식별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 처리</a:t>
            </a:r>
          </a:p>
        </p:txBody>
      </p:sp>
      <p:sp>
        <p:nvSpPr>
          <p:cNvPr id="13" name="모서리가 둥근 직사각형 11"/>
          <p:cNvSpPr/>
          <p:nvPr/>
        </p:nvSpPr>
        <p:spPr>
          <a:xfrm>
            <a:off x="4632785" y="3779153"/>
            <a:ext cx="4163204" cy="2235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오른쪽 화살표 13"/>
          <p:cNvSpPr/>
          <p:nvPr/>
        </p:nvSpPr>
        <p:spPr>
          <a:xfrm>
            <a:off x="3970639" y="464343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3896837"/>
            <a:ext cx="180000" cy="174316"/>
          </a:xfrm>
          <a:prstGeom prst="rect">
            <a:avLst/>
          </a:prstGeom>
          <a:noFill/>
        </p:spPr>
      </p:pic>
      <p:pic>
        <p:nvPicPr>
          <p:cNvPr id="1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5086573"/>
            <a:ext cx="180000" cy="174316"/>
          </a:xfrm>
          <a:prstGeom prst="rect">
            <a:avLst/>
          </a:prstGeom>
          <a:noFill/>
        </p:spPr>
      </p:pic>
      <p:pic>
        <p:nvPicPr>
          <p:cNvPr id="1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366904"/>
            <a:ext cx="180000" cy="174316"/>
          </a:xfrm>
          <a:prstGeom prst="rect">
            <a:avLst/>
          </a:prstGeom>
          <a:noFill/>
        </p:spPr>
      </p:pic>
      <p:pic>
        <p:nvPicPr>
          <p:cNvPr id="30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134708"/>
            <a:ext cx="180000" cy="17431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52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612688"/>
            <a:ext cx="180000" cy="174316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 bwMode="gray">
          <a:xfrm>
            <a:off x="878326" y="14498"/>
            <a:ext cx="39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chemeClr val="bg1"/>
                </a:solidFill>
              </a:rPr>
              <a:t>AnalyticDID</a:t>
            </a:r>
            <a:r>
              <a:rPr lang="en-US" altLang="ko-KR" sz="3200" b="1" dirty="0">
                <a:solidFill>
                  <a:schemeClr val="bg1"/>
                </a:solidFill>
              </a:rPr>
              <a:t>(ADID)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6" name="한쪽 모서리가 잘린 사각형 6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11.</a:t>
            </a:r>
            <a:endParaRPr lang="ko-KR" altLang="en-US" sz="2800" b="1" dirty="0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F03ACDCD-3E59-4713-A9A3-47C479ACAEAE}"/>
              </a:ext>
            </a:extLst>
          </p:cNvPr>
          <p:cNvGrpSpPr/>
          <p:nvPr/>
        </p:nvGrpSpPr>
        <p:grpSpPr>
          <a:xfrm>
            <a:off x="239496" y="2105142"/>
            <a:ext cx="713511" cy="647712"/>
            <a:chOff x="498062" y="2084686"/>
            <a:chExt cx="896291" cy="841500"/>
          </a:xfrm>
        </p:grpSpPr>
        <p:pic>
          <p:nvPicPr>
            <p:cNvPr id="69" name="Picture 5" descr="G:\Work\작업\PNG\중요.png">
              <a:extLst>
                <a:ext uri="{FF2B5EF4-FFF2-40B4-BE49-F238E27FC236}">
                  <a16:creationId xmlns:a16="http://schemas.microsoft.com/office/drawing/2014/main" id="{E6EE587C-3516-4750-8F38-393A3151C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66C6A786-25C3-4D2E-8E94-69ED125E3A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8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372B27B-6C67-4B50-BEB7-7B68AA58BBA5}"/>
              </a:ext>
            </a:extLst>
          </p:cNvPr>
          <p:cNvSpPr/>
          <p:nvPr/>
        </p:nvSpPr>
        <p:spPr>
          <a:xfrm>
            <a:off x="256032" y="2010743"/>
            <a:ext cx="8586216" cy="124632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" name="모서리가 둥근 직사각형 10">
            <a:extLst>
              <a:ext uri="{FF2B5EF4-FFF2-40B4-BE49-F238E27FC236}">
                <a16:creationId xmlns:a16="http://schemas.microsoft.com/office/drawing/2014/main" id="{A18F2FE3-C769-4400-BFC9-E955D1717370}"/>
              </a:ext>
            </a:extLst>
          </p:cNvPr>
          <p:cNvSpPr/>
          <p:nvPr/>
        </p:nvSpPr>
        <p:spPr>
          <a:xfrm>
            <a:off x="1179576" y="2147883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개인정보 </a:t>
            </a:r>
            <a:r>
              <a:rPr lang="ko-KR" altLang="en-US" sz="1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비식별조치</a:t>
            </a:r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가이드라인 준수</a:t>
            </a:r>
          </a:p>
        </p:txBody>
      </p:sp>
      <p:sp>
        <p:nvSpPr>
          <p:cNvPr id="73" name="모서리가 둥근 직사각형 11">
            <a:extLst>
              <a:ext uri="{FF2B5EF4-FFF2-40B4-BE49-F238E27FC236}">
                <a16:creationId xmlns:a16="http://schemas.microsoft.com/office/drawing/2014/main" id="{FD0BDCA7-E281-4E55-971D-9F2DDF431F6D}"/>
              </a:ext>
            </a:extLst>
          </p:cNvPr>
          <p:cNvSpPr/>
          <p:nvPr/>
        </p:nvSpPr>
        <p:spPr>
          <a:xfrm>
            <a:off x="3110123" y="2147883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개인정보 활용과 관련된 법적 기준 준수</a:t>
            </a:r>
          </a:p>
        </p:txBody>
      </p:sp>
      <p:sp>
        <p:nvSpPr>
          <p:cNvPr id="74" name="모서리가 둥근 직사각형 12">
            <a:extLst>
              <a:ext uri="{FF2B5EF4-FFF2-40B4-BE49-F238E27FC236}">
                <a16:creationId xmlns:a16="http://schemas.microsoft.com/office/drawing/2014/main" id="{58AAE1DD-BB8C-4A13-989C-0A6C81B124CE}"/>
              </a:ext>
            </a:extLst>
          </p:cNvPr>
          <p:cNvSpPr/>
          <p:nvPr/>
        </p:nvSpPr>
        <p:spPr>
          <a:xfrm>
            <a:off x="5040670" y="2147883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ISO 20889 </a:t>
            </a:r>
            <a:r>
              <a:rPr lang="ko-KR" altLang="en-US" sz="1000" b="1" dirty="0" err="1">
                <a:solidFill>
                  <a:prstClr val="black"/>
                </a:solidFill>
              </a:rPr>
              <a:t>비식별</a:t>
            </a:r>
            <a:r>
              <a:rPr lang="ko-KR" altLang="en-US" sz="1000" b="1" dirty="0">
                <a:solidFill>
                  <a:prstClr val="black"/>
                </a:solidFill>
              </a:rPr>
              <a:t> 기술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표준 규격 준수</a:t>
            </a:r>
          </a:p>
        </p:txBody>
      </p:sp>
      <p:sp>
        <p:nvSpPr>
          <p:cNvPr id="75" name="모서리가 둥근 직사각형 13">
            <a:extLst>
              <a:ext uri="{FF2B5EF4-FFF2-40B4-BE49-F238E27FC236}">
                <a16:creationId xmlns:a16="http://schemas.microsoft.com/office/drawing/2014/main" id="{8F241C3B-1310-49A1-8788-A88BB64B8F00}"/>
              </a:ext>
            </a:extLst>
          </p:cNvPr>
          <p:cNvSpPr/>
          <p:nvPr/>
        </p:nvSpPr>
        <p:spPr>
          <a:xfrm>
            <a:off x="6971216" y="2152465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EU-GDPR </a:t>
            </a:r>
            <a:r>
              <a:rPr lang="ko-KR" altLang="en-US" sz="1000" b="1" dirty="0">
                <a:solidFill>
                  <a:prstClr val="black"/>
                </a:solidFill>
              </a:rPr>
              <a:t>기준</a:t>
            </a:r>
            <a:r>
              <a:rPr lang="en-US" altLang="ko-KR" sz="1000" b="1" dirty="0">
                <a:solidFill>
                  <a:prstClr val="black"/>
                </a:solidFill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</a:rPr>
              <a:t>준수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3FD88E2A-9227-497F-AB08-18E769C7FEBB}"/>
              </a:ext>
            </a:extLst>
          </p:cNvPr>
          <p:cNvGrpSpPr/>
          <p:nvPr/>
        </p:nvGrpSpPr>
        <p:grpSpPr>
          <a:xfrm>
            <a:off x="364277" y="2822018"/>
            <a:ext cx="1440000" cy="348707"/>
            <a:chOff x="294427" y="2548635"/>
            <a:chExt cx="1440000" cy="348707"/>
          </a:xfrm>
        </p:grpSpPr>
        <p:sp>
          <p:nvSpPr>
            <p:cNvPr id="77" name="모서리가 둥근 직사각형 14">
              <a:extLst>
                <a:ext uri="{FF2B5EF4-FFF2-40B4-BE49-F238E27FC236}">
                  <a16:creationId xmlns:a16="http://schemas.microsoft.com/office/drawing/2014/main" id="{5172B1F4-54FB-413D-B46F-E2AA3FEEBC2A}"/>
                </a:ext>
              </a:extLst>
            </p:cNvPr>
            <p:cNvSpPr/>
            <p:nvPr/>
          </p:nvSpPr>
          <p:spPr>
            <a:xfrm>
              <a:off x="294427" y="2548635"/>
              <a:ext cx="1440000" cy="34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가명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/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익명 조치</a:t>
              </a:r>
              <a:endParaRPr lang="en-US" altLang="ko-KR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2C7952A3-4C07-400A-8BC2-6945F344338E}"/>
                </a:ext>
              </a:extLst>
            </p:cNvPr>
            <p:cNvCxnSpPr/>
            <p:nvPr/>
          </p:nvCxnSpPr>
          <p:spPr>
            <a:xfrm>
              <a:off x="412665" y="2894521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9321C99-315C-4841-AC3A-C9C95A953972}"/>
              </a:ext>
            </a:extLst>
          </p:cNvPr>
          <p:cNvGrpSpPr/>
          <p:nvPr/>
        </p:nvGrpSpPr>
        <p:grpSpPr>
          <a:xfrm>
            <a:off x="1914592" y="2799906"/>
            <a:ext cx="1440000" cy="391139"/>
            <a:chOff x="1974187" y="2526523"/>
            <a:chExt cx="1440000" cy="391139"/>
          </a:xfrm>
        </p:grpSpPr>
        <p:sp>
          <p:nvSpPr>
            <p:cNvPr id="80" name="모서리가 둥근 직사각형 15">
              <a:extLst>
                <a:ext uri="{FF2B5EF4-FFF2-40B4-BE49-F238E27FC236}">
                  <a16:creationId xmlns:a16="http://schemas.microsoft.com/office/drawing/2014/main" id="{98825384-2ED4-42CD-B643-DBA7E1F79045}"/>
                </a:ext>
              </a:extLst>
            </p:cNvPr>
            <p:cNvSpPr/>
            <p:nvPr/>
          </p:nvSpPr>
          <p:spPr>
            <a:xfrm>
              <a:off x="1974187" y="2526523"/>
              <a:ext cx="1440000" cy="391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프라이버시 보호 모델</a:t>
              </a:r>
              <a:endParaRPr lang="en-US" altLang="ko-KR" sz="9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기반 적정성 평가</a:t>
              </a:r>
              <a:endParaRPr lang="en-US" altLang="ko-KR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D78D3AC-4F33-45F4-AEEA-FC4BF7763FD9}"/>
                </a:ext>
              </a:extLst>
            </p:cNvPr>
            <p:cNvCxnSpPr/>
            <p:nvPr/>
          </p:nvCxnSpPr>
          <p:spPr>
            <a:xfrm>
              <a:off x="2096215" y="289452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21E3BAEB-0597-447E-A752-6B6C42EDE097}"/>
              </a:ext>
            </a:extLst>
          </p:cNvPr>
          <p:cNvGrpSpPr/>
          <p:nvPr/>
        </p:nvGrpSpPr>
        <p:grpSpPr>
          <a:xfrm>
            <a:off x="3464907" y="2838225"/>
            <a:ext cx="1939493" cy="338146"/>
            <a:chOff x="3635658" y="2581776"/>
            <a:chExt cx="1939493" cy="338146"/>
          </a:xfrm>
        </p:grpSpPr>
        <p:sp>
          <p:nvSpPr>
            <p:cNvPr id="83" name="모서리가 둥근 직사각형 16">
              <a:extLst>
                <a:ext uri="{FF2B5EF4-FFF2-40B4-BE49-F238E27FC236}">
                  <a16:creationId xmlns:a16="http://schemas.microsoft.com/office/drawing/2014/main" id="{C7984DC9-DA0B-4394-AE7D-35D1D8FC5BFA}"/>
                </a:ext>
              </a:extLst>
            </p:cNvPr>
            <p:cNvSpPr/>
            <p:nvPr/>
          </p:nvSpPr>
          <p:spPr>
            <a:xfrm>
              <a:off x="3635658" y="2581776"/>
              <a:ext cx="193949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목적에 맞는 </a:t>
              </a:r>
              <a:r>
                <a:rPr lang="ko-KR" altLang="en-US" sz="900" b="1" dirty="0" err="1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비식별</a:t>
              </a:r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처리 컨설팅</a:t>
              </a: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C144F33E-0016-434F-B08E-EAA4E2A02F11}"/>
                </a:ext>
              </a:extLst>
            </p:cNvPr>
            <p:cNvCxnSpPr/>
            <p:nvPr/>
          </p:nvCxnSpPr>
          <p:spPr>
            <a:xfrm>
              <a:off x="3770037" y="2919922"/>
              <a:ext cx="168391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88ADC29-9CAC-486C-9995-A3F85AD71D63}"/>
              </a:ext>
            </a:extLst>
          </p:cNvPr>
          <p:cNvGrpSpPr/>
          <p:nvPr/>
        </p:nvGrpSpPr>
        <p:grpSpPr>
          <a:xfrm>
            <a:off x="5514715" y="2882725"/>
            <a:ext cx="1620000" cy="288000"/>
            <a:chOff x="5504563" y="2609342"/>
            <a:chExt cx="1620000" cy="288000"/>
          </a:xfrm>
        </p:grpSpPr>
        <p:sp>
          <p:nvSpPr>
            <p:cNvPr id="86" name="모서리가 둥근 직사각형 17">
              <a:extLst>
                <a:ext uri="{FF2B5EF4-FFF2-40B4-BE49-F238E27FC236}">
                  <a16:creationId xmlns:a16="http://schemas.microsoft.com/office/drawing/2014/main" id="{35DE16FE-F29A-4A23-9307-F7FB268E982B}"/>
                </a:ext>
              </a:extLst>
            </p:cNvPr>
            <p:cNvSpPr/>
            <p:nvPr/>
          </p:nvSpPr>
          <p:spPr>
            <a:xfrm>
              <a:off x="5504563" y="2609342"/>
              <a:ext cx="162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다양한 시각화 기능</a:t>
              </a:r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83B7452E-7E0F-444E-A386-901CB9A59035}"/>
                </a:ext>
              </a:extLst>
            </p:cNvPr>
            <p:cNvCxnSpPr/>
            <p:nvPr/>
          </p:nvCxnSpPr>
          <p:spPr>
            <a:xfrm>
              <a:off x="5654247" y="2894521"/>
              <a:ext cx="1332000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6FE972E9-DD8F-48B8-9889-395ED23063F5}"/>
              </a:ext>
            </a:extLst>
          </p:cNvPr>
          <p:cNvGrpSpPr/>
          <p:nvPr/>
        </p:nvGrpSpPr>
        <p:grpSpPr>
          <a:xfrm>
            <a:off x="7245029" y="2882725"/>
            <a:ext cx="1440000" cy="288000"/>
            <a:chOff x="7175179" y="2609342"/>
            <a:chExt cx="1440000" cy="288000"/>
          </a:xfrm>
        </p:grpSpPr>
        <p:sp>
          <p:nvSpPr>
            <p:cNvPr id="89" name="모서리가 둥근 직사각형 18">
              <a:extLst>
                <a:ext uri="{FF2B5EF4-FFF2-40B4-BE49-F238E27FC236}">
                  <a16:creationId xmlns:a16="http://schemas.microsoft.com/office/drawing/2014/main" id="{D1146154-B2FE-4128-B9A9-470F5080B041}"/>
                </a:ext>
              </a:extLst>
            </p:cNvPr>
            <p:cNvSpPr/>
            <p:nvPr/>
          </p:nvSpPr>
          <p:spPr>
            <a:xfrm>
              <a:off x="7175179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특허 받은 기술력</a:t>
              </a:r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33D72ECC-E557-49E4-9D52-F5400869BB31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9EC5904-C7E4-48EC-9368-B59C5713B5A8}"/>
              </a:ext>
            </a:extLst>
          </p:cNvPr>
          <p:cNvSpPr txBox="1"/>
          <p:nvPr/>
        </p:nvSpPr>
        <p:spPr>
          <a:xfrm>
            <a:off x="431901" y="3927047"/>
            <a:ext cx="3892262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비식별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처리 시 데이터 사용 목적에 부합하지 않은 처리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적절한 데이터 효용성 산출 어려움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재식별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위험에 대한 리스크가 높음</a:t>
            </a:r>
            <a:endParaRPr lang="en-US" altLang="ko-KR" sz="1050" u="sng" dirty="0">
              <a:solidFill>
                <a:srgbClr val="CC33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기계적인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비식별로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인하여 사용 목적 달성이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어려워짐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지난친 데이터 효용성 중심으로 인한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재식별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위험 증가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 개정에 따른 대응 및 준비 필요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D1C1D4A-33CC-48BE-9D9D-A62F5B2C99FF}"/>
              </a:ext>
            </a:extLst>
          </p:cNvPr>
          <p:cNvSpPr txBox="1"/>
          <p:nvPr/>
        </p:nvSpPr>
        <p:spPr>
          <a:xfrm>
            <a:off x="4821034" y="3805502"/>
            <a:ext cx="4030270" cy="200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err="1"/>
              <a:t>비식별</a:t>
            </a:r>
            <a:r>
              <a:rPr lang="ko-KR" altLang="en-US" sz="1050" dirty="0"/>
              <a:t> 처리 방법에 대한 컨설팅을 통하여 </a:t>
            </a:r>
            <a:r>
              <a:rPr lang="ko-KR" altLang="en-US" sz="1050" dirty="0" err="1"/>
              <a:t>비식별</a:t>
            </a:r>
            <a:r>
              <a:rPr lang="ko-KR" altLang="en-US" sz="1050" dirty="0"/>
              <a:t> 전문가 양성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사용 목적에 부합되는 데이터 </a:t>
            </a:r>
            <a:r>
              <a:rPr lang="ko-KR" altLang="en-US" sz="1050" dirty="0" err="1"/>
              <a:t>비식별</a:t>
            </a:r>
            <a:r>
              <a:rPr lang="ko-KR" altLang="en-US" sz="1050" dirty="0"/>
              <a:t> 처리 가능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적절한 데이터 효용성 및 </a:t>
            </a:r>
            <a:r>
              <a:rPr lang="ko-KR" altLang="en-US" sz="1050" dirty="0" err="1"/>
              <a:t>재식별</a:t>
            </a:r>
            <a:r>
              <a:rPr lang="ko-KR" altLang="en-US" sz="1050" dirty="0"/>
              <a:t> 위험도 최소화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비식별</a:t>
            </a:r>
            <a:r>
              <a:rPr lang="ko-KR" altLang="en-US" sz="1050" dirty="0"/>
              <a:t> 처리 된 데이터 종류 중 최적의 </a:t>
            </a:r>
            <a:r>
              <a:rPr lang="ko-KR" altLang="en-US" sz="1050" dirty="0" err="1"/>
              <a:t>비식별</a:t>
            </a:r>
            <a:r>
              <a:rPr lang="ko-KR" altLang="en-US" sz="1050" dirty="0"/>
              <a:t> 수준을 평가 할 수 있는 지표 제공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비식별</a:t>
            </a:r>
            <a:r>
              <a:rPr lang="ko-KR" altLang="en-US" sz="1050" dirty="0"/>
              <a:t> 처리 된 데이터의 적정성 평가 및 실제 평가 위원단 평가 시 참고할 수 있는 결과 보고서 산출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2020/8</a:t>
            </a:r>
            <a:r>
              <a:rPr lang="ko-KR" altLang="en-US" sz="1050" dirty="0"/>
              <a:t>월 데이터</a:t>
            </a:r>
            <a:r>
              <a:rPr lang="en-US" altLang="ko-KR" sz="1050" dirty="0"/>
              <a:t>3</a:t>
            </a:r>
            <a:r>
              <a:rPr lang="ko-KR" altLang="en-US" sz="1050" dirty="0"/>
              <a:t>법 시행에 따른 선제적 대응 및 </a:t>
            </a:r>
            <a:r>
              <a:rPr lang="ko-KR" altLang="en-US" sz="1050" dirty="0" err="1"/>
              <a:t>사업력</a:t>
            </a:r>
            <a:r>
              <a:rPr lang="ko-KR" altLang="en-US" sz="1050" dirty="0"/>
              <a:t> 증진</a:t>
            </a:r>
            <a:endParaRPr lang="en-US" altLang="ko-KR" sz="1050" dirty="0"/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326" y="6274442"/>
            <a:ext cx="778008" cy="282912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217" y="6557354"/>
            <a:ext cx="1308655" cy="174041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0951" y="6554880"/>
            <a:ext cx="827514" cy="228744"/>
          </a:xfrm>
          <a:prstGeom prst="rect">
            <a:avLst/>
          </a:prstGeom>
        </p:spPr>
      </p:pic>
      <p:pic>
        <p:nvPicPr>
          <p:cNvPr id="118" name="그림 11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38659" b="-1717"/>
          <a:stretch/>
        </p:blipFill>
        <p:spPr>
          <a:xfrm>
            <a:off x="3059126" y="6290742"/>
            <a:ext cx="590932" cy="246164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053" y="6518931"/>
            <a:ext cx="789776" cy="267088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9155" y="6214165"/>
            <a:ext cx="1144258" cy="304766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822" y="6517678"/>
            <a:ext cx="940766" cy="259705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2307" y="6238074"/>
            <a:ext cx="1053493" cy="300271"/>
          </a:xfrm>
          <a:prstGeom prst="rect">
            <a:avLst/>
          </a:prstGeom>
        </p:spPr>
      </p:pic>
      <p:pic>
        <p:nvPicPr>
          <p:cNvPr id="123" name="Picture 2" descr="국민건강보험 로고 이미지 검색결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26" y="6504527"/>
            <a:ext cx="681474" cy="2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그림 1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0717" y="6525205"/>
            <a:ext cx="1225521" cy="255022"/>
          </a:xfrm>
          <a:prstGeom prst="rect">
            <a:avLst/>
          </a:prstGeom>
        </p:spPr>
      </p:pic>
      <p:pic>
        <p:nvPicPr>
          <p:cNvPr id="125" name="Picture 6" descr="lg유플러스 로고 이미지 검색결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24" y="6296283"/>
            <a:ext cx="746645" cy="2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그림 1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8697" y="6269652"/>
            <a:ext cx="1313027" cy="237116"/>
          </a:xfrm>
          <a:prstGeom prst="rect">
            <a:avLst/>
          </a:prstGeom>
        </p:spPr>
      </p:pic>
      <p:pic>
        <p:nvPicPr>
          <p:cNvPr id="127" name="그림 1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31" y="6244226"/>
            <a:ext cx="703535" cy="274371"/>
          </a:xfrm>
          <a:prstGeom prst="rect">
            <a:avLst/>
          </a:prstGeom>
        </p:spPr>
      </p:pic>
      <p:pic>
        <p:nvPicPr>
          <p:cNvPr id="128" name="그림 1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77" y="6554509"/>
            <a:ext cx="1218513" cy="272562"/>
          </a:xfrm>
          <a:prstGeom prst="rect">
            <a:avLst/>
          </a:prstGeom>
        </p:spPr>
      </p:pic>
      <p:pic>
        <p:nvPicPr>
          <p:cNvPr id="129" name="그림 1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4" y="6266523"/>
            <a:ext cx="1253037" cy="243099"/>
          </a:xfrm>
          <a:prstGeom prst="rect">
            <a:avLst/>
          </a:prstGeom>
        </p:spPr>
      </p:pic>
      <p:pic>
        <p:nvPicPr>
          <p:cNvPr id="6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92BB1D3B-93C0-4878-8C88-6F9A0EBB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0" y="5578341"/>
            <a:ext cx="180000" cy="174316"/>
          </a:xfrm>
          <a:prstGeom prst="rect">
            <a:avLst/>
          </a:prstGeom>
          <a:noFill/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24F798C6-F9D4-4A8E-B242-CC175C49C983}"/>
              </a:ext>
            </a:extLst>
          </p:cNvPr>
          <p:cNvGrpSpPr/>
          <p:nvPr/>
        </p:nvGrpSpPr>
        <p:grpSpPr>
          <a:xfrm>
            <a:off x="242545" y="3984209"/>
            <a:ext cx="181569" cy="1402951"/>
            <a:chOff x="242545" y="3984209"/>
            <a:chExt cx="181569" cy="1402951"/>
          </a:xfrm>
        </p:grpSpPr>
        <p:pic>
          <p:nvPicPr>
            <p:cNvPr id="2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98420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22804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47188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71572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95956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AF32103C-7676-4812-A546-B50A30A40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14" y="5196812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:a16="http://schemas.microsoft.com/office/drawing/2014/main" id="{4AFB2469-872F-4B3B-AB6F-60BD7AAAF9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95" y="825373"/>
            <a:ext cx="798498" cy="1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3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197035" y="1202472"/>
            <a:ext cx="8782207" cy="31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</a:rPr>
              <a:t>Akamai KSD (Kona Site Defender)</a:t>
            </a:r>
            <a:r>
              <a:rPr lang="ko-KR" altLang="en-US" sz="1100" dirty="0">
                <a:solidFill>
                  <a:prstClr val="black"/>
                </a:solidFill>
              </a:rPr>
              <a:t>는 다양한 형태의 보안 위협으로 부터 귀사의 웹 자산을 안전하게 보호할 수 있는 솔루션입니다</a:t>
            </a:r>
            <a:r>
              <a:rPr lang="en-US" altLang="ko-KR" sz="1100" dirty="0">
                <a:solidFill>
                  <a:prstClr val="black"/>
                </a:solidFill>
              </a:rPr>
              <a:t>.</a:t>
            </a:r>
            <a:r>
              <a:rPr lang="ko-KR" altLang="en-US" sz="1100" dirty="0">
                <a:solidFill>
                  <a:prstClr val="black"/>
                </a:solidFill>
              </a:rPr>
              <a:t> </a:t>
            </a:r>
            <a:endParaRPr lang="en-US" altLang="ko-KR" sz="1100" dirty="0">
              <a:solidFill>
                <a:prstClr val="black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직사각형 87"/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89" name="모서리가 둥근 직사각형 7"/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96" name="모서리가 둥근 직사각형 8"/>
          <p:cNvSpPr/>
          <p:nvPr/>
        </p:nvSpPr>
        <p:spPr bwMode="ltGray">
          <a:xfrm>
            <a:off x="5009016" y="314008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97" name="Rectangle 23"/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기존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WAF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및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DDoS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방어</a:t>
            </a:r>
          </a:p>
        </p:txBody>
      </p:sp>
      <p:sp>
        <p:nvSpPr>
          <p:cNvPr id="98" name="Rectangle 23"/>
          <p:cNvSpPr>
            <a:spLocks/>
          </p:cNvSpPr>
          <p:nvPr/>
        </p:nvSpPr>
        <p:spPr bwMode="ltGray">
          <a:xfrm>
            <a:off x="5081724" y="315850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KSD - Kona Site Defender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99" name="모서리가 둥근 직사각형 11"/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882401" y="3653780"/>
            <a:ext cx="4149329" cy="200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/>
              <a:t>CDN </a:t>
            </a:r>
            <a:r>
              <a:rPr lang="ko-KR" altLang="en-US" sz="1050" b="1" dirty="0"/>
              <a:t>적용과 같은 방식으로 </a:t>
            </a:r>
            <a:r>
              <a:rPr lang="en-US" altLang="ko-KR" sz="1050" b="1" dirty="0"/>
              <a:t>DNS </a:t>
            </a:r>
            <a:r>
              <a:rPr lang="ko-KR" altLang="en-US" sz="1050" b="1" dirty="0"/>
              <a:t>조작 만으로 </a:t>
            </a:r>
            <a:r>
              <a:rPr lang="ko-KR" altLang="en-US" sz="1050" b="1" dirty="0">
                <a:solidFill>
                  <a:srgbClr val="C00000"/>
                </a:solidFill>
              </a:rPr>
              <a:t>쉽게 서비스 적용 가능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글로벌 </a:t>
            </a:r>
            <a:r>
              <a:rPr lang="en-US" altLang="ko-KR" sz="1050" b="1" dirty="0"/>
              <a:t>70+Tbps, 28+</a:t>
            </a:r>
            <a:r>
              <a:rPr lang="ko-KR" altLang="en-US" sz="1050" b="1" dirty="0"/>
              <a:t>만대 서버</a:t>
            </a:r>
            <a:r>
              <a:rPr lang="en-US" altLang="ko-KR" sz="1050" b="1" dirty="0"/>
              <a:t>, 3000+ PoP</a:t>
            </a:r>
            <a:r>
              <a:rPr lang="ko-KR" altLang="en-US" sz="1050" b="1" dirty="0"/>
              <a:t>으로 </a:t>
            </a:r>
            <a:r>
              <a:rPr lang="ko-KR" altLang="en-US" sz="1050" b="1" dirty="0">
                <a:solidFill>
                  <a:srgbClr val="C00000"/>
                </a:solidFill>
              </a:rPr>
              <a:t>능동적으로 증설 가능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전체 보안 고객의 공격을 분석하여 </a:t>
            </a:r>
            <a:r>
              <a:rPr lang="ko-KR" altLang="en-US" sz="1050" b="1" dirty="0">
                <a:solidFill>
                  <a:srgbClr val="C00000"/>
                </a:solidFill>
              </a:rPr>
              <a:t>최신 패턴을 방어 룰에 적용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srgbClr val="C00000"/>
                </a:solidFill>
              </a:rPr>
              <a:t>논리적으로 무한대 </a:t>
            </a:r>
            <a:r>
              <a:rPr lang="en-US" altLang="ko-KR" sz="1050" b="1" dirty="0"/>
              <a:t>DDoS </a:t>
            </a:r>
            <a:r>
              <a:rPr lang="ko-KR" altLang="en-US" sz="1050" b="1" dirty="0"/>
              <a:t>공격 방어 가능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글로벌 </a:t>
            </a:r>
            <a:r>
              <a:rPr lang="en-US" altLang="ko-KR" sz="1050" b="1" dirty="0"/>
              <a:t>CDN No.1 </a:t>
            </a:r>
            <a:r>
              <a:rPr lang="ko-KR" altLang="en-US" sz="1050" b="1" dirty="0"/>
              <a:t>사업자로 </a:t>
            </a:r>
            <a:r>
              <a:rPr lang="ko-KR" altLang="en-US" sz="1050" b="1" dirty="0">
                <a:solidFill>
                  <a:srgbClr val="C00000"/>
                </a:solidFill>
              </a:rPr>
              <a:t>세계 최고 수준의 클라우드 인프라 </a:t>
            </a:r>
            <a:r>
              <a:rPr lang="ko-KR" altLang="en-US" sz="1050" b="1" dirty="0"/>
              <a:t>제공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완전 분산된 인텔리전트 서버를 이용 </a:t>
            </a:r>
            <a:r>
              <a:rPr lang="ko-KR" altLang="en-US" sz="1050" b="1" dirty="0">
                <a:solidFill>
                  <a:srgbClr val="C00000"/>
                </a:solidFill>
              </a:rPr>
              <a:t>멀티펙터 공격 방어에 최적화 </a:t>
            </a:r>
            <a:r>
              <a:rPr lang="ko-KR" altLang="en-US" sz="1050" b="1" dirty="0"/>
              <a:t>된 서비스 제공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FF0000"/>
                </a:solidFill>
              </a:rPr>
              <a:t>Always-On </a:t>
            </a:r>
            <a:r>
              <a:rPr lang="ko-KR" altLang="en-US" sz="1050" b="1" dirty="0">
                <a:solidFill>
                  <a:srgbClr val="FF0000"/>
                </a:solidFill>
              </a:rPr>
              <a:t>서비스</a:t>
            </a:r>
            <a:r>
              <a:rPr lang="ko-KR" altLang="en-US" sz="1050" b="1" dirty="0"/>
              <a:t>로 고객이 잠자고 있는 순간에도 서비스 제공</a:t>
            </a:r>
            <a:endParaRPr lang="en-US" altLang="ko-KR" sz="1050" b="1" dirty="0">
              <a:solidFill>
                <a:srgbClr val="C00000"/>
              </a:solidFill>
            </a:endParaRPr>
          </a:p>
        </p:txBody>
      </p:sp>
      <p:sp>
        <p:nvSpPr>
          <p:cNvPr id="101" name="오른쪽 화살표 13"/>
          <p:cNvSpPr/>
          <p:nvPr/>
        </p:nvSpPr>
        <p:spPr>
          <a:xfrm>
            <a:off x="415351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103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980692"/>
            <a:ext cx="180000" cy="174316"/>
          </a:xfrm>
          <a:prstGeom prst="rect">
            <a:avLst/>
          </a:prstGeom>
          <a:noFill/>
        </p:spPr>
      </p:pic>
      <p:pic>
        <p:nvPicPr>
          <p:cNvPr id="104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55850"/>
            <a:ext cx="180000" cy="174316"/>
          </a:xfrm>
          <a:prstGeom prst="rect">
            <a:avLst/>
          </a:prstGeom>
          <a:noFill/>
        </p:spPr>
      </p:pic>
      <p:pic>
        <p:nvPicPr>
          <p:cNvPr id="10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22726"/>
            <a:ext cx="180000" cy="174316"/>
          </a:xfrm>
          <a:prstGeom prst="rect">
            <a:avLst/>
          </a:prstGeom>
          <a:noFill/>
        </p:spPr>
      </p:pic>
      <p:pic>
        <p:nvPicPr>
          <p:cNvPr id="10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440934"/>
            <a:ext cx="180000" cy="174316"/>
          </a:xfrm>
          <a:prstGeom prst="rect">
            <a:avLst/>
          </a:prstGeom>
          <a:noFill/>
        </p:spPr>
      </p:pic>
      <p:grpSp>
        <p:nvGrpSpPr>
          <p:cNvPr id="107" name="그룹 106"/>
          <p:cNvGrpSpPr/>
          <p:nvPr/>
        </p:nvGrpSpPr>
        <p:grpSpPr>
          <a:xfrm>
            <a:off x="242545" y="3665671"/>
            <a:ext cx="4381271" cy="2031325"/>
            <a:chOff x="242545" y="3582894"/>
            <a:chExt cx="4381271" cy="2031325"/>
          </a:xfrm>
        </p:grpSpPr>
        <p:sp>
          <p:nvSpPr>
            <p:cNvPr id="108" name="TextBox 107"/>
            <p:cNvSpPr txBox="1"/>
            <p:nvPr/>
          </p:nvSpPr>
          <p:spPr>
            <a:xfrm>
              <a:off x="337542" y="3582894"/>
              <a:ext cx="42862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적용시 네트워크 구성을 변경 해야 하며 구축 및 유지가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인프라 및 장비 의존적이며 한번 구성 되면 증설이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새로운 형태의 웹 대상 보안 위협에</a:t>
              </a:r>
              <a:r>
                <a:rPr lang="en-US" altLang="ko-KR" sz="1050" dirty="0"/>
                <a:t> </a:t>
              </a:r>
              <a:r>
                <a:rPr lang="ko-KR" altLang="en-US" sz="1050" dirty="0"/>
                <a:t>공격 등에 즉각적인 대응이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이미 구성된 네트워크 인프라 이상의 </a:t>
              </a:r>
              <a:r>
                <a:rPr lang="en-US" altLang="ko-KR" sz="1050" dirty="0"/>
                <a:t>DDoS </a:t>
              </a:r>
              <a:r>
                <a:rPr lang="ko-KR" altLang="en-US" sz="1050" dirty="0"/>
                <a:t>공격 유입 시 방어 불가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클라우드 형태의 </a:t>
              </a:r>
              <a:r>
                <a:rPr lang="en-US" altLang="ko-KR" sz="1050" dirty="0"/>
                <a:t>DDoS </a:t>
              </a:r>
              <a:r>
                <a:rPr lang="ko-KR" altLang="en-US" sz="1050" dirty="0"/>
                <a:t>방어를 적용 했더라도 용량의 한계가 있음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여러가지 형태의 공격이 융합된 멀티펙터 공격에 대응이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대부분이 </a:t>
              </a:r>
              <a:r>
                <a:rPr lang="en-US" altLang="ko-KR" sz="1050" dirty="0"/>
                <a:t>On-Demand </a:t>
              </a:r>
              <a:r>
                <a:rPr lang="ko-KR" altLang="en-US" sz="1050" dirty="0"/>
                <a:t>형태의 서비스를 사용 중이라 일단 공격에 피해를 입은 후에 대응이 가능</a:t>
              </a:r>
              <a:endParaRPr lang="en-US" altLang="ko-KR" sz="1050" dirty="0"/>
            </a:p>
          </p:txBody>
        </p:sp>
        <p:pic>
          <p:nvPicPr>
            <p:cNvPr id="109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09043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14228"/>
            <a:ext cx="180000" cy="174316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18" name="그룹 117"/>
          <p:cNvGrpSpPr/>
          <p:nvPr/>
        </p:nvGrpSpPr>
        <p:grpSpPr>
          <a:xfrm>
            <a:off x="352093" y="2458340"/>
            <a:ext cx="1440000" cy="288000"/>
            <a:chOff x="294427" y="2609342"/>
            <a:chExt cx="1440000" cy="288000"/>
          </a:xfrm>
        </p:grpSpPr>
        <p:sp>
          <p:nvSpPr>
            <p:cNvPr id="119" name="모서리가 둥근 직사각형 34"/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글로벌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NO.1 CDN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0" name="직선 연결선 119"/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120"/>
          <p:cNvGrpSpPr/>
          <p:nvPr/>
        </p:nvGrpSpPr>
        <p:grpSpPr>
          <a:xfrm>
            <a:off x="1968781" y="2458340"/>
            <a:ext cx="1440000" cy="288000"/>
            <a:chOff x="1974187" y="2609342"/>
            <a:chExt cx="1440000" cy="288000"/>
          </a:xfrm>
        </p:grpSpPr>
        <p:sp>
          <p:nvSpPr>
            <p:cNvPr id="122" name="모서리가 둥근 직사각형 37"/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대용량 클라우드 인프라</a:t>
              </a:r>
            </a:p>
          </p:txBody>
        </p:sp>
        <p:cxnSp>
          <p:nvCxnSpPr>
            <p:cNvPr id="123" name="직선 연결선 122"/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그룹 123"/>
          <p:cNvGrpSpPr/>
          <p:nvPr/>
        </p:nvGrpSpPr>
        <p:grpSpPr>
          <a:xfrm>
            <a:off x="3585469" y="2458340"/>
            <a:ext cx="1702800" cy="288000"/>
            <a:chOff x="3585690" y="2615644"/>
            <a:chExt cx="1702800" cy="288000"/>
          </a:xfrm>
        </p:grpSpPr>
        <p:sp>
          <p:nvSpPr>
            <p:cNvPr id="125" name="모서리가 둥근 직사각형 40"/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완전한 분산 처리</a:t>
              </a:r>
            </a:p>
          </p:txBody>
        </p:sp>
        <p:cxnSp>
          <p:nvCxnSpPr>
            <p:cNvPr id="126" name="직선 연결선 125"/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/>
          <p:cNvGrpSpPr/>
          <p:nvPr/>
        </p:nvGrpSpPr>
        <p:grpSpPr>
          <a:xfrm>
            <a:off x="5464957" y="2458340"/>
            <a:ext cx="1440000" cy="288000"/>
            <a:chOff x="5629522" y="2609342"/>
            <a:chExt cx="1190083" cy="288000"/>
          </a:xfrm>
        </p:grpSpPr>
        <p:sp>
          <p:nvSpPr>
            <p:cNvPr id="128" name="모서리가 둥근 직사각형 43"/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인텔리전트 엣지 시스템</a:t>
              </a:r>
            </a:p>
          </p:txBody>
        </p:sp>
        <p:cxnSp>
          <p:nvCxnSpPr>
            <p:cNvPr id="129" name="직선 연결선 128"/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129"/>
          <p:cNvGrpSpPr/>
          <p:nvPr/>
        </p:nvGrpSpPr>
        <p:grpSpPr>
          <a:xfrm>
            <a:off x="7081645" y="2458340"/>
            <a:ext cx="1742400" cy="288000"/>
            <a:chOff x="7240634" y="2609342"/>
            <a:chExt cx="1309091" cy="288000"/>
          </a:xfrm>
        </p:grpSpPr>
        <p:sp>
          <p:nvSpPr>
            <p:cNvPr id="131" name="모서리가 둥근 직사각형 46"/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클라우드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WAF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제공</a:t>
              </a:r>
            </a:p>
          </p:txBody>
        </p:sp>
        <p:cxnSp>
          <p:nvCxnSpPr>
            <p:cNvPr id="132" name="직선 연결선 131"/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그룹 132"/>
          <p:cNvGrpSpPr/>
          <p:nvPr/>
        </p:nvGrpSpPr>
        <p:grpSpPr>
          <a:xfrm>
            <a:off x="124210" y="1600104"/>
            <a:ext cx="975719" cy="841500"/>
            <a:chOff x="462985" y="2084686"/>
            <a:chExt cx="975719" cy="841500"/>
          </a:xfrm>
        </p:grpSpPr>
        <p:pic>
          <p:nvPicPr>
            <p:cNvPr id="134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Rectangle 97"/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대용량 </a:t>
              </a:r>
              <a:r>
                <a:rPr lang="en-US" altLang="ko-KR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CDN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인프라 기반 보안솔루션</a:t>
              </a:r>
            </a:p>
          </p:txBody>
        </p:sp>
      </p:grpSp>
      <p:sp>
        <p:nvSpPr>
          <p:cNvPr id="136" name="모서리가 둥근 직사각형 51"/>
          <p:cNvSpPr/>
          <p:nvPr/>
        </p:nvSpPr>
        <p:spPr>
          <a:xfrm>
            <a:off x="1077047" y="1765443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대용량 </a:t>
            </a:r>
            <a:r>
              <a:rPr lang="en-US" altLang="ko-KR" sz="1100" b="1" dirty="0">
                <a:solidFill>
                  <a:schemeClr val="bg1"/>
                </a:solidFill>
              </a:rPr>
              <a:t>CDN </a:t>
            </a:r>
            <a:r>
              <a:rPr lang="ko-KR" altLang="en-US" sz="1100" b="1" dirty="0">
                <a:solidFill>
                  <a:schemeClr val="bg1"/>
                </a:solidFill>
              </a:rPr>
              <a:t>인프라 기반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웹 대상 보안 위협을 방어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모서리가 둥근 직사각형 52"/>
          <p:cNvSpPr/>
          <p:nvPr/>
        </p:nvSpPr>
        <p:spPr>
          <a:xfrm>
            <a:off x="2995574" y="1765443"/>
            <a:ext cx="5828471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글로벌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CDN NO.1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사업자의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 클라우드 인프라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70+Tbps, 28+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만대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서버로 대규모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DDoS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공격 및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멀티펙터 공격 방어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최적화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3000+ PoP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완전 분산된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인텔리전트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엣지</a:t>
            </a:r>
            <a:r>
              <a:rPr lang="ko-KR" altLang="en-US" sz="10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통한 웹방화벽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최적에 웹 가속 서비스를 제공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692208"/>
            <a:ext cx="180000" cy="174316"/>
          </a:xfrm>
          <a:prstGeom prst="rect">
            <a:avLst/>
          </a:prstGeom>
          <a:noFill/>
        </p:spPr>
      </p:pic>
      <p:sp>
        <p:nvSpPr>
          <p:cNvPr id="87" name="슬라이드 번호 개체 틀 1"/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92" name="Picture 12" descr="http://upload.wikimedia.org/wikipedia/commons/thumb/3/3b/Nexon_Logo.svg/636px-Nexon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790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http://www.samsung.com/common/img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5075" y="6441204"/>
            <a:ext cx="550128" cy="403247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1396" y="6184297"/>
            <a:ext cx="644920" cy="312058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154" name="그림 1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155" name="그림 1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156" name="그림 1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157" name="그림 1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158" name="그림 1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159" name="그림 1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11785" y="6241951"/>
            <a:ext cx="730288" cy="238137"/>
          </a:xfrm>
          <a:prstGeom prst="rect">
            <a:avLst/>
          </a:prstGeom>
        </p:spPr>
      </p:pic>
      <p:pic>
        <p:nvPicPr>
          <p:cNvPr id="160" name="그림 1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161" name="그림 1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162" name="그림 1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163" name="그림 1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18662" y="6523701"/>
            <a:ext cx="671191" cy="26158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1D805CD-7854-4375-B3BC-AEC041656295}"/>
              </a:ext>
            </a:extLst>
          </p:cNvPr>
          <p:cNvSpPr txBox="1"/>
          <p:nvPr/>
        </p:nvSpPr>
        <p:spPr bwMode="gray">
          <a:xfrm>
            <a:off x="878326" y="14498"/>
            <a:ext cx="627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KSD</a:t>
            </a:r>
            <a:r>
              <a:rPr lang="en-US" altLang="ko-KR" sz="3200" b="1" baseline="0" dirty="0">
                <a:solidFill>
                  <a:schemeClr val="bg1"/>
                </a:solidFill>
              </a:rPr>
              <a:t> – Kona Site  Defender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D135D-D075-4ED7-A613-040390318997}"/>
              </a:ext>
            </a:extLst>
          </p:cNvPr>
          <p:cNvSpPr txBox="1"/>
          <p:nvPr/>
        </p:nvSpPr>
        <p:spPr>
          <a:xfrm>
            <a:off x="152471" y="654036"/>
            <a:ext cx="654551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클라우드 인프라기반 </a:t>
            </a:r>
            <a:r>
              <a:rPr lang="en-US" altLang="ko-KR" b="1" dirty="0">
                <a:latin typeface="+mn-ea"/>
              </a:rPr>
              <a:t>DDOS </a:t>
            </a:r>
            <a:r>
              <a:rPr lang="ko-KR" altLang="en-US" b="1" dirty="0">
                <a:latin typeface="+mn-ea"/>
              </a:rPr>
              <a:t>방어 및 고성능 웹방화벽 솔루션</a:t>
            </a:r>
          </a:p>
        </p:txBody>
      </p:sp>
      <p:sp>
        <p:nvSpPr>
          <p:cNvPr id="73" name="한쪽 모서리가 잘린 사각형 77">
            <a:extLst>
              <a:ext uri="{FF2B5EF4-FFF2-40B4-BE49-F238E27FC236}">
                <a16:creationId xmlns:a16="http://schemas.microsoft.com/office/drawing/2014/main" id="{799E9C00-C0C9-4EAC-B42B-5A71A29CC160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12.</a:t>
            </a:r>
            <a:endParaRPr lang="ko-KR" altLang="en-US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443EAC-684D-4F52-ACC3-E9FB22B72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68" y="6206070"/>
            <a:ext cx="62103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슬라이드 번호 개체 틀 1"/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05924" y="1134041"/>
            <a:ext cx="8782207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C00000"/>
                </a:solidFill>
                <a:latin typeface="+mn-ea"/>
              </a:rPr>
              <a:t>Akamai Bot</a:t>
            </a:r>
            <a:r>
              <a:rPr lang="ko-KR" altLang="en-US" sz="12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srgbClr val="C00000"/>
                </a:solidFill>
                <a:latin typeface="+mn-ea"/>
              </a:rPr>
              <a:t>manager</a:t>
            </a:r>
            <a:r>
              <a:rPr lang="ko-KR" altLang="en-US" sz="12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srgbClr val="C00000"/>
                </a:solidFill>
                <a:latin typeface="+mn-ea"/>
              </a:rPr>
              <a:t>Premier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는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자동화 된 프로그램으로 구성된 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Bot </a:t>
            </a:r>
            <a:r>
              <a:rPr lang="ko-KR" altLang="en-US" sz="1200" dirty="0">
                <a:solidFill>
                  <a:prstClr val="black"/>
                </a:solidFill>
                <a:latin typeface="+mn-ea"/>
              </a:rPr>
              <a:t>에 의한 정보 탈취 및 취약점을 통한 해킹 행위 또는 서비스에 영향을 미치는 악성 동작 등을 차단 또는 관리 할 수 있는 솔루션 입니다</a:t>
            </a:r>
            <a:r>
              <a:rPr lang="en-US" altLang="ko-KR" sz="12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31" name="그룹 130"/>
          <p:cNvGrpSpPr/>
          <p:nvPr/>
        </p:nvGrpSpPr>
        <p:grpSpPr>
          <a:xfrm>
            <a:off x="352093" y="2538167"/>
            <a:ext cx="1476694" cy="288000"/>
            <a:chOff x="294427" y="2609342"/>
            <a:chExt cx="1476694" cy="288000"/>
          </a:xfrm>
        </p:grpSpPr>
        <p:sp>
          <p:nvSpPr>
            <p:cNvPr id="132" name="모서리가 둥근 직사각형 34"/>
            <p:cNvSpPr/>
            <p:nvPr/>
          </p:nvSpPr>
          <p:spPr>
            <a:xfrm>
              <a:off x="294427" y="2609342"/>
              <a:ext cx="1476694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err="1">
                  <a:solidFill>
                    <a:prstClr val="black"/>
                  </a:solidFill>
                </a:rPr>
                <a:t>가트너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봇 관리 리더 선정</a:t>
              </a:r>
            </a:p>
          </p:txBody>
        </p:sp>
        <p:cxnSp>
          <p:nvCxnSpPr>
            <p:cNvPr id="133" name="직선 연결선 132"/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그룹 133"/>
          <p:cNvGrpSpPr/>
          <p:nvPr/>
        </p:nvGrpSpPr>
        <p:grpSpPr>
          <a:xfrm>
            <a:off x="1968781" y="2538167"/>
            <a:ext cx="1440000" cy="288000"/>
            <a:chOff x="1974187" y="2609342"/>
            <a:chExt cx="1440000" cy="288000"/>
          </a:xfrm>
        </p:grpSpPr>
        <p:sp>
          <p:nvSpPr>
            <p:cNvPr id="135" name="모서리가 둥근 직사각형 37"/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최적의 봇 데이터 베이스</a:t>
              </a:r>
            </a:p>
          </p:txBody>
        </p:sp>
        <p:cxnSp>
          <p:nvCxnSpPr>
            <p:cNvPr id="136" name="직선 연결선 135"/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그룹 136"/>
          <p:cNvGrpSpPr/>
          <p:nvPr/>
        </p:nvGrpSpPr>
        <p:grpSpPr>
          <a:xfrm>
            <a:off x="3585469" y="2538167"/>
            <a:ext cx="1702800" cy="288000"/>
            <a:chOff x="3585690" y="2615644"/>
            <a:chExt cx="1702800" cy="288000"/>
          </a:xfrm>
        </p:grpSpPr>
        <p:sp>
          <p:nvSpPr>
            <p:cNvPr id="138" name="모서리가 둥근 직사각형 40"/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사용자 행위를 체크 하여 판정</a:t>
              </a:r>
            </a:p>
          </p:txBody>
        </p:sp>
        <p:cxnSp>
          <p:nvCxnSpPr>
            <p:cNvPr id="139" name="직선 연결선 138"/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그룹 139"/>
          <p:cNvGrpSpPr/>
          <p:nvPr/>
        </p:nvGrpSpPr>
        <p:grpSpPr>
          <a:xfrm>
            <a:off x="5464957" y="2538167"/>
            <a:ext cx="1440000" cy="288000"/>
            <a:chOff x="5629522" y="2609342"/>
            <a:chExt cx="1190083" cy="288000"/>
          </a:xfrm>
        </p:grpSpPr>
        <p:sp>
          <p:nvSpPr>
            <p:cNvPr id="141" name="모서리가 둥근 직사각형 43"/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아카마이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CDN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에 최적화</a:t>
              </a:r>
            </a:p>
          </p:txBody>
        </p:sp>
        <p:cxnSp>
          <p:nvCxnSpPr>
            <p:cNvPr id="142" name="직선 연결선 141"/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142"/>
          <p:cNvGrpSpPr/>
          <p:nvPr/>
        </p:nvGrpSpPr>
        <p:grpSpPr>
          <a:xfrm>
            <a:off x="7081645" y="2538167"/>
            <a:ext cx="1742400" cy="288000"/>
            <a:chOff x="7240634" y="2609342"/>
            <a:chExt cx="1309091" cy="288000"/>
          </a:xfrm>
        </p:grpSpPr>
        <p:sp>
          <p:nvSpPr>
            <p:cNvPr id="144" name="모서리가 둥근 직사각형 46"/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쉬운 적용 쉬운 사용</a:t>
              </a:r>
            </a:p>
          </p:txBody>
        </p:sp>
        <p:cxnSp>
          <p:nvCxnSpPr>
            <p:cNvPr id="145" name="직선 연결선 144"/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그룹 145"/>
          <p:cNvGrpSpPr/>
          <p:nvPr/>
        </p:nvGrpSpPr>
        <p:grpSpPr>
          <a:xfrm>
            <a:off x="171128" y="1699454"/>
            <a:ext cx="975719" cy="841500"/>
            <a:chOff x="462985" y="2084686"/>
            <a:chExt cx="975719" cy="841500"/>
          </a:xfrm>
        </p:grpSpPr>
        <p:pic>
          <p:nvPicPr>
            <p:cNvPr id="147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Rectangle 97"/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사용자 행위 기반 </a:t>
              </a:r>
              <a:r>
                <a:rPr lang="en-US" altLang="ko-KR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Bot 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탐지 및 차단 솔루션</a:t>
              </a:r>
            </a:p>
          </p:txBody>
        </p:sp>
      </p:grpSp>
      <p:sp>
        <p:nvSpPr>
          <p:cNvPr id="149" name="모서리가 둥근 직사각형 51"/>
          <p:cNvSpPr/>
          <p:nvPr/>
        </p:nvSpPr>
        <p:spPr>
          <a:xfrm>
            <a:off x="1077047" y="1874500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Bot</a:t>
            </a:r>
            <a:r>
              <a:rPr lang="ko-KR" altLang="en-US" sz="1100" b="1" dirty="0">
                <a:solidFill>
                  <a:schemeClr val="bg1"/>
                </a:solidFill>
              </a:rPr>
              <a:t> 분류 데이터 베이스 및 사용자 행위를 분석 하여 </a:t>
            </a:r>
            <a:r>
              <a:rPr lang="en-US" altLang="ko-KR" sz="1100" b="1" dirty="0">
                <a:solidFill>
                  <a:schemeClr val="bg1"/>
                </a:solidFill>
              </a:rPr>
              <a:t>Bot </a:t>
            </a:r>
            <a:r>
              <a:rPr lang="ko-KR" altLang="en-US" sz="1100" b="1" dirty="0">
                <a:solidFill>
                  <a:schemeClr val="bg1"/>
                </a:solidFill>
              </a:rPr>
              <a:t>탐지 및 차단</a:t>
            </a: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150" name="모서리가 둥근 직사각형 52"/>
          <p:cNvSpPr/>
          <p:nvPr/>
        </p:nvSpPr>
        <p:spPr>
          <a:xfrm>
            <a:off x="2995574" y="1874500"/>
            <a:ext cx="5828471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사이트 접속자의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51.8%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Bot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28.9%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악성 봇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아카마이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CDN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서비스에 최적화 된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Bot Manager Premier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이용해 봇을 구분하고 차단 가능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단순 차단 뿐 아니라 미리 설정 한 동작을 유도 하도록 관리가 가능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2" name="그림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154" name="Picture 12" descr="http://upload.wikimedia.org/wikipedia/commons/thumb/3/3b/Nexon_Logo.svg/636px-Nexo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671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2" descr="http://www.samsung.com/common/img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그림 1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157" name="그림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354" y="6441204"/>
            <a:ext cx="550128" cy="403247"/>
          </a:xfrm>
          <a:prstGeom prst="rect">
            <a:avLst/>
          </a:prstGeom>
        </p:spPr>
      </p:pic>
      <p:pic>
        <p:nvPicPr>
          <p:cNvPr id="158" name="그림 1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734" y="6217853"/>
            <a:ext cx="644920" cy="312058"/>
          </a:xfrm>
          <a:prstGeom prst="rect">
            <a:avLst/>
          </a:prstGeom>
        </p:spPr>
      </p:pic>
      <p:pic>
        <p:nvPicPr>
          <p:cNvPr id="159" name="그림 1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160" name="그림 1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161" name="그림 1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162" name="그림 1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7895" y="6225173"/>
            <a:ext cx="730288" cy="2381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40562" y="6523701"/>
            <a:ext cx="671191" cy="26158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2F1B410-E62F-47FE-B023-42CABA0E83DB}"/>
              </a:ext>
            </a:extLst>
          </p:cNvPr>
          <p:cNvSpPr txBox="1"/>
          <p:nvPr/>
        </p:nvSpPr>
        <p:spPr bwMode="gray">
          <a:xfrm>
            <a:off x="878326" y="14498"/>
            <a:ext cx="521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Bot Manager Premier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5" name="한쪽 모서리가 잘린 사각형 77">
            <a:extLst>
              <a:ext uri="{FF2B5EF4-FFF2-40B4-BE49-F238E27FC236}">
                <a16:creationId xmlns:a16="http://schemas.microsoft.com/office/drawing/2014/main" id="{0799563F-199F-4E6D-9CCB-BCBD034728A2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13.</a:t>
            </a:r>
            <a:endParaRPr lang="ko-KR" altLang="en-US" sz="28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47233B-D9B6-45F3-ACDF-DE41110C274D}"/>
              </a:ext>
            </a:extLst>
          </p:cNvPr>
          <p:cNvSpPr txBox="1"/>
          <p:nvPr/>
        </p:nvSpPr>
        <p:spPr>
          <a:xfrm>
            <a:off x="152471" y="654036"/>
            <a:ext cx="654551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자동화 된 </a:t>
            </a:r>
            <a:r>
              <a:rPr lang="en-US" altLang="ko-KR" b="1" dirty="0">
                <a:latin typeface="+mn-ea"/>
              </a:rPr>
              <a:t>Bot </a:t>
            </a:r>
            <a:r>
              <a:rPr lang="ko-KR" altLang="en-US" b="1" dirty="0">
                <a:latin typeface="+mn-ea"/>
              </a:rPr>
              <a:t>접근 차단 및 관리 솔루션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C22D2B-942C-4210-8FF9-1213463D5F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7176" y="3061247"/>
            <a:ext cx="3616632" cy="29580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13D3A3-72B1-4493-A119-5DF8AF823ED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23739" y="3175139"/>
            <a:ext cx="3668888" cy="28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197035" y="1202472"/>
            <a:ext cx="8782207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</a:rPr>
              <a:t>Akamai CI(Client </a:t>
            </a:r>
            <a:r>
              <a:rPr lang="en-US" altLang="ko-KR" sz="1100" dirty="0" err="1">
                <a:solidFill>
                  <a:prstClr val="black"/>
                </a:solidFill>
              </a:rPr>
              <a:t>Inteligence</a:t>
            </a:r>
            <a:r>
              <a:rPr lang="en-US" altLang="ko-KR" sz="1100" dirty="0">
                <a:solidFill>
                  <a:prstClr val="black"/>
                </a:solidFill>
              </a:rPr>
              <a:t>) &amp; NLTA(Network Layer Threat Actors)</a:t>
            </a:r>
            <a:r>
              <a:rPr lang="ko-KR" altLang="en-US" sz="1100" dirty="0">
                <a:solidFill>
                  <a:prstClr val="black"/>
                </a:solidFill>
              </a:rPr>
              <a:t>는 </a:t>
            </a:r>
            <a:endParaRPr lang="en-US" altLang="ko-KR" sz="11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err="1">
                <a:solidFill>
                  <a:prstClr val="black"/>
                </a:solidFill>
              </a:rPr>
              <a:t>아카마이가</a:t>
            </a:r>
            <a:r>
              <a:rPr lang="ko-KR" altLang="en-US" sz="1100" dirty="0">
                <a:solidFill>
                  <a:prstClr val="black"/>
                </a:solidFill>
              </a:rPr>
              <a:t> 가지고 있는 위협에 대한 정보를 지속적으로 업데이트 해드리는 </a:t>
            </a:r>
            <a:r>
              <a:rPr lang="en-US" altLang="ko-KR" sz="1100" dirty="0">
                <a:solidFill>
                  <a:prstClr val="black"/>
                </a:solidFill>
              </a:rPr>
              <a:t>Global </a:t>
            </a:r>
            <a:r>
              <a:rPr lang="ko-KR" altLang="en-US" sz="1100" dirty="0">
                <a:solidFill>
                  <a:prstClr val="black"/>
                </a:solidFill>
              </a:rPr>
              <a:t>보안 위협 </a:t>
            </a:r>
            <a:r>
              <a:rPr lang="en-US" altLang="ko-KR" sz="1100" dirty="0">
                <a:solidFill>
                  <a:prstClr val="black"/>
                </a:solidFill>
              </a:rPr>
              <a:t>DB </a:t>
            </a:r>
            <a:r>
              <a:rPr lang="ko-KR" altLang="en-US" sz="1100" dirty="0">
                <a:solidFill>
                  <a:prstClr val="black"/>
                </a:solidFill>
              </a:rPr>
              <a:t>입니다</a:t>
            </a:r>
            <a:r>
              <a:rPr lang="en-US" altLang="ko-KR" sz="11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18" name="그룹 117"/>
          <p:cNvGrpSpPr/>
          <p:nvPr/>
        </p:nvGrpSpPr>
        <p:grpSpPr>
          <a:xfrm>
            <a:off x="352093" y="2609342"/>
            <a:ext cx="1440000" cy="288000"/>
            <a:chOff x="294427" y="2609342"/>
            <a:chExt cx="1440000" cy="288000"/>
          </a:xfrm>
        </p:grpSpPr>
        <p:sp>
          <p:nvSpPr>
            <p:cNvPr id="119" name="모서리가 둥근 직사각형 34"/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글로벌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NO.1 CDN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0" name="직선 연결선 119"/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120"/>
          <p:cNvGrpSpPr/>
          <p:nvPr/>
        </p:nvGrpSpPr>
        <p:grpSpPr>
          <a:xfrm>
            <a:off x="1968781" y="2609342"/>
            <a:ext cx="1440000" cy="288000"/>
            <a:chOff x="1974187" y="2609342"/>
            <a:chExt cx="1440000" cy="288000"/>
          </a:xfrm>
        </p:grpSpPr>
        <p:sp>
          <p:nvSpPr>
            <p:cNvPr id="122" name="모서리가 둥근 직사각형 37"/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인프라 공격 정보 수집</a:t>
              </a:r>
            </a:p>
          </p:txBody>
        </p:sp>
        <p:cxnSp>
          <p:nvCxnSpPr>
            <p:cNvPr id="123" name="직선 연결선 122"/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그룹 123"/>
          <p:cNvGrpSpPr/>
          <p:nvPr/>
        </p:nvGrpSpPr>
        <p:grpSpPr>
          <a:xfrm>
            <a:off x="3585469" y="2609342"/>
            <a:ext cx="1702800" cy="288000"/>
            <a:chOff x="3585690" y="2615644"/>
            <a:chExt cx="1702800" cy="288000"/>
          </a:xfrm>
        </p:grpSpPr>
        <p:sp>
          <p:nvSpPr>
            <p:cNvPr id="125" name="모서리가 둥근 직사각형 40"/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서비스 공격 정보 수집</a:t>
              </a:r>
            </a:p>
          </p:txBody>
        </p:sp>
        <p:cxnSp>
          <p:nvCxnSpPr>
            <p:cNvPr id="126" name="직선 연결선 125"/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/>
          <p:cNvGrpSpPr/>
          <p:nvPr/>
        </p:nvGrpSpPr>
        <p:grpSpPr>
          <a:xfrm>
            <a:off x="5335578" y="2609342"/>
            <a:ext cx="1702800" cy="288000"/>
            <a:chOff x="5522593" y="2609342"/>
            <a:chExt cx="1407272" cy="288000"/>
          </a:xfrm>
        </p:grpSpPr>
        <p:sp>
          <p:nvSpPr>
            <p:cNvPr id="128" name="모서리가 둥근 직사각형 43"/>
            <p:cNvSpPr/>
            <p:nvPr/>
          </p:nvSpPr>
          <p:spPr>
            <a:xfrm>
              <a:off x="5522593" y="2609342"/>
              <a:ext cx="1407272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CSI (Cloud Security </a:t>
              </a:r>
              <a:r>
                <a:rPr lang="en-US" altLang="ko-KR" sz="900" b="1" dirty="0" err="1">
                  <a:solidFill>
                    <a:prstClr val="black"/>
                  </a:solidFill>
                </a:rPr>
                <a:t>Inteligence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)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9" name="직선 연결선 128"/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129"/>
          <p:cNvGrpSpPr/>
          <p:nvPr/>
        </p:nvGrpSpPr>
        <p:grpSpPr>
          <a:xfrm>
            <a:off x="7081645" y="2609342"/>
            <a:ext cx="1742400" cy="288000"/>
            <a:chOff x="7240634" y="2609342"/>
            <a:chExt cx="1309091" cy="288000"/>
          </a:xfrm>
        </p:grpSpPr>
        <p:sp>
          <p:nvSpPr>
            <p:cNvPr id="131" name="모서리가 둥근 직사각형 46"/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스코어 상시 업데이트</a:t>
              </a:r>
            </a:p>
          </p:txBody>
        </p:sp>
        <p:cxnSp>
          <p:nvCxnSpPr>
            <p:cNvPr id="132" name="직선 연결선 131"/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그룹 132"/>
          <p:cNvGrpSpPr/>
          <p:nvPr/>
        </p:nvGrpSpPr>
        <p:grpSpPr>
          <a:xfrm>
            <a:off x="124210" y="1600104"/>
            <a:ext cx="975719" cy="841500"/>
            <a:chOff x="462985" y="2084686"/>
            <a:chExt cx="975719" cy="841500"/>
          </a:xfrm>
        </p:grpSpPr>
        <p:pic>
          <p:nvPicPr>
            <p:cNvPr id="134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Rectangle 97"/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 err="1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아카마이가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제공하는 글로벌 보안 위협 </a:t>
              </a:r>
              <a:r>
                <a:rPr lang="en-US" altLang="ko-KR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36" name="모서리가 둥근 직사각형 51"/>
          <p:cNvSpPr/>
          <p:nvPr/>
        </p:nvSpPr>
        <p:spPr>
          <a:xfrm>
            <a:off x="1077047" y="1790610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chemeClr val="bg1"/>
                </a:solidFill>
              </a:rPr>
              <a:t>아카마이의</a:t>
            </a:r>
            <a:r>
              <a:rPr lang="ko-KR" altLang="en-US" sz="1100" b="1" dirty="0">
                <a:solidFill>
                  <a:schemeClr val="bg1"/>
                </a:solidFill>
              </a:rPr>
              <a:t> 경험에 의한 순도 높은 보안 위협 </a:t>
            </a:r>
            <a:r>
              <a:rPr lang="en-US" altLang="ko-KR" sz="11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137" name="모서리가 둥근 직사각형 52"/>
          <p:cNvSpPr/>
          <p:nvPr/>
        </p:nvSpPr>
        <p:spPr>
          <a:xfrm>
            <a:off x="2995574" y="1790610"/>
            <a:ext cx="5712133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Akamai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글로벌 인프라에 대한 공격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정보를 수집 하여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NLTA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생성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Akamai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보안서비스 고객에 대한 공격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정보를 수집하여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CI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생성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스코어 방식이며 공격 이력에 따라 실시간 업데이트를 통해 데이터 관리 제공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슬라이드 번호 개체 틀 1"/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92" name="Picture 12" descr="http://upload.wikimedia.org/wikipedia/commons/thumb/3/3b/Nexon_Logo.svg/636px-Nexo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67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http://www.samsung.com/common/img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7354" y="6441204"/>
            <a:ext cx="550128" cy="403247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734" y="6217853"/>
            <a:ext cx="644920" cy="312058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154" name="그림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155" name="그림 1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156" name="그림 1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157" name="그림 1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158" name="그림 1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159" name="그림 1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7895" y="6225173"/>
            <a:ext cx="730288" cy="238137"/>
          </a:xfrm>
          <a:prstGeom prst="rect">
            <a:avLst/>
          </a:prstGeom>
        </p:spPr>
      </p:pic>
      <p:pic>
        <p:nvPicPr>
          <p:cNvPr id="160" name="그림 15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161" name="그림 16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162" name="그림 1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163" name="그림 16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18662" y="6523701"/>
            <a:ext cx="671191" cy="26158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F7F4CD0-FC73-49DC-8520-EFB507EC38BA}"/>
              </a:ext>
            </a:extLst>
          </p:cNvPr>
          <p:cNvSpPr txBox="1"/>
          <p:nvPr/>
        </p:nvSpPr>
        <p:spPr bwMode="gray">
          <a:xfrm>
            <a:off x="878326" y="14498"/>
            <a:ext cx="804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CI &amp; NLTA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59BF-383C-4F65-B6E0-1E2B2AED3B2F}"/>
              </a:ext>
            </a:extLst>
          </p:cNvPr>
          <p:cNvSpPr txBox="1"/>
          <p:nvPr/>
        </p:nvSpPr>
        <p:spPr>
          <a:xfrm>
            <a:off x="152471" y="654036"/>
            <a:ext cx="622316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아카마이 클라우드 인프라 기반 보안 위협 </a:t>
            </a:r>
            <a:r>
              <a:rPr lang="en-US" altLang="ko-KR" b="1" dirty="0">
                <a:latin typeface="+mn-ea"/>
              </a:rPr>
              <a:t>DB </a:t>
            </a:r>
            <a:r>
              <a:rPr lang="ko-KR" altLang="en-US" b="1" dirty="0">
                <a:latin typeface="+mn-ea"/>
              </a:rPr>
              <a:t>솔루션</a:t>
            </a:r>
          </a:p>
        </p:txBody>
      </p:sp>
      <p:sp>
        <p:nvSpPr>
          <p:cNvPr id="73" name="한쪽 모서리가 잘린 사각형 77">
            <a:extLst>
              <a:ext uri="{FF2B5EF4-FFF2-40B4-BE49-F238E27FC236}">
                <a16:creationId xmlns:a16="http://schemas.microsoft.com/office/drawing/2014/main" id="{9A3D9B0F-A440-438D-AD5D-5E33F355AAD6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14.</a:t>
            </a:r>
            <a:endParaRPr lang="ko-KR" altLang="en-US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E98AA14-1143-4B3D-84B8-7F2874DD86D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0818" y="3052315"/>
            <a:ext cx="8643227" cy="2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197035" y="1202472"/>
            <a:ext cx="8782207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prstClr val="black"/>
                </a:solidFill>
              </a:rPr>
              <a:t>Akamai </a:t>
            </a:r>
            <a:r>
              <a:rPr lang="en-US" altLang="ko-KR" sz="1200" b="1" dirty="0" err="1">
                <a:solidFill>
                  <a:prstClr val="black"/>
                </a:solidFill>
              </a:rPr>
              <a:t>EdgeDNS</a:t>
            </a:r>
            <a:r>
              <a:rPr lang="ko-KR" altLang="en-US" sz="1200" b="1" dirty="0">
                <a:solidFill>
                  <a:prstClr val="black"/>
                </a:solidFill>
              </a:rPr>
              <a:t>는 </a:t>
            </a:r>
            <a:r>
              <a:rPr lang="en-US" altLang="ko-KR" sz="1200" b="1" dirty="0">
                <a:solidFill>
                  <a:prstClr val="black"/>
                </a:solidFill>
              </a:rPr>
              <a:t>Anycast DNS</a:t>
            </a:r>
            <a:r>
              <a:rPr lang="ko-KR" altLang="en-US" sz="1200" b="1" dirty="0">
                <a:solidFill>
                  <a:prstClr val="black"/>
                </a:solidFill>
              </a:rPr>
              <a:t>를 기반으로 다양한 보안 위협으로 부터 귀사의 </a:t>
            </a:r>
            <a:r>
              <a:rPr lang="en-US" altLang="ko-KR" sz="1200" b="1" dirty="0">
                <a:solidFill>
                  <a:prstClr val="black"/>
                </a:solidFill>
              </a:rPr>
              <a:t>DNS</a:t>
            </a:r>
            <a:r>
              <a:rPr lang="ko-KR" altLang="en-US" sz="1200" b="1" dirty="0">
                <a:solidFill>
                  <a:prstClr val="black"/>
                </a:solidFill>
              </a:rPr>
              <a:t>를 안전하게 보호할 수 있는 솔루션입니다</a:t>
            </a:r>
            <a:r>
              <a:rPr lang="en-US" altLang="ko-KR" sz="1200" b="1" dirty="0">
                <a:solidFill>
                  <a:prstClr val="black"/>
                </a:solidFill>
              </a:rPr>
              <a:t>.</a:t>
            </a:r>
            <a:r>
              <a:rPr lang="ko-KR" altLang="en-US" sz="1200" b="1" dirty="0">
                <a:solidFill>
                  <a:prstClr val="black"/>
                </a:solidFill>
              </a:rPr>
              <a:t> 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직사각형 96"/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98" name="모서리가 둥근 직사각형 7"/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99" name="모서리가 둥근 직사각형 8"/>
          <p:cNvSpPr/>
          <p:nvPr/>
        </p:nvSpPr>
        <p:spPr bwMode="ltGray">
          <a:xfrm>
            <a:off x="5009016" y="314008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00" name="Rectangle 23"/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기존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DNS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서비스</a:t>
            </a:r>
          </a:p>
        </p:txBody>
      </p:sp>
      <p:sp>
        <p:nvSpPr>
          <p:cNvPr id="101" name="Rectangle 23"/>
          <p:cNvSpPr>
            <a:spLocks/>
          </p:cNvSpPr>
          <p:nvPr/>
        </p:nvSpPr>
        <p:spPr bwMode="ltGray">
          <a:xfrm>
            <a:off x="5081724" y="315850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Akamai FastDNS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102" name="모서리가 둥근 직사각형 11"/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882401" y="3653780"/>
            <a:ext cx="4149329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/>
              <a:t>아웃 소스를 통한 </a:t>
            </a:r>
            <a:r>
              <a:rPr lang="en-US" altLang="ko-KR" sz="1050" b="1" dirty="0"/>
              <a:t>DNS </a:t>
            </a:r>
            <a:r>
              <a:rPr lang="ko-KR" altLang="en-US" sz="1050" b="1" dirty="0"/>
              <a:t>서비스로 내부 </a:t>
            </a:r>
            <a:r>
              <a:rPr lang="en-US" altLang="ko-KR" sz="1050" b="1" dirty="0"/>
              <a:t>Network</a:t>
            </a:r>
            <a:r>
              <a:rPr lang="ko-KR" altLang="en-US" sz="1050" b="1" dirty="0"/>
              <a:t>에 </a:t>
            </a:r>
            <a:r>
              <a:rPr lang="ko-KR" altLang="en-US" sz="1050" b="1" dirty="0">
                <a:solidFill>
                  <a:srgbClr val="C00000"/>
                </a:solidFill>
              </a:rPr>
              <a:t>불안 요소 제거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100% </a:t>
            </a:r>
            <a:r>
              <a:rPr lang="ko-KR" altLang="en-US" sz="1050" b="1" dirty="0"/>
              <a:t>업타임 </a:t>
            </a:r>
            <a:r>
              <a:rPr lang="en-US" altLang="ko-KR" sz="1050" b="1" dirty="0"/>
              <a:t>SLA</a:t>
            </a:r>
            <a:r>
              <a:rPr lang="ko-KR" altLang="en-US" sz="1050" b="1" dirty="0"/>
              <a:t>로 </a:t>
            </a:r>
            <a:r>
              <a:rPr lang="ko-KR" altLang="en-US" sz="1050" b="1" dirty="0">
                <a:solidFill>
                  <a:srgbClr val="C00000"/>
                </a:solidFill>
              </a:rPr>
              <a:t>향상된 가용성 </a:t>
            </a:r>
            <a:r>
              <a:rPr lang="ko-KR" altLang="en-US" sz="1050" b="1" dirty="0"/>
              <a:t>제공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더 빠른 질의 분석과 </a:t>
            </a:r>
            <a:r>
              <a:rPr lang="en-US" altLang="ko-KR" sz="1050" b="1" dirty="0"/>
              <a:t>Anycast </a:t>
            </a:r>
            <a:r>
              <a:rPr lang="ko-KR" altLang="en-US" sz="1050" b="1" dirty="0"/>
              <a:t>를 이용해 </a:t>
            </a:r>
            <a:r>
              <a:rPr lang="ko-KR" altLang="en-US" sz="1050" b="1" dirty="0">
                <a:solidFill>
                  <a:srgbClr val="C00000"/>
                </a:solidFill>
              </a:rPr>
              <a:t>더 높은 </a:t>
            </a:r>
            <a:r>
              <a:rPr lang="en-US" altLang="ko-KR" sz="1050" b="1" dirty="0">
                <a:solidFill>
                  <a:srgbClr val="C00000"/>
                </a:solidFill>
              </a:rPr>
              <a:t>DNS </a:t>
            </a:r>
            <a:r>
              <a:rPr lang="ko-KR" altLang="en-US" sz="1050" b="1" dirty="0">
                <a:solidFill>
                  <a:srgbClr val="C00000"/>
                </a:solidFill>
              </a:rPr>
              <a:t>성능</a:t>
            </a:r>
            <a:r>
              <a:rPr lang="ko-KR" altLang="en-US" sz="1050" b="1" dirty="0"/>
              <a:t>을 제공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글로벌 </a:t>
            </a:r>
            <a:r>
              <a:rPr lang="en-US" altLang="ko-KR" sz="1050" b="1" dirty="0"/>
              <a:t>29</a:t>
            </a:r>
            <a:r>
              <a:rPr lang="ko-KR" altLang="en-US" sz="1050" b="1" dirty="0"/>
              <a:t>개국</a:t>
            </a:r>
            <a:r>
              <a:rPr lang="en-US" altLang="ko-KR" sz="1050" b="1" dirty="0"/>
              <a:t>, 200+ PoP, 6000+ DNS</a:t>
            </a:r>
            <a:r>
              <a:rPr lang="ko-KR" altLang="en-US" sz="1050" b="1" dirty="0"/>
              <a:t>로 </a:t>
            </a:r>
            <a:r>
              <a:rPr lang="ko-KR" altLang="en-US" sz="1050" b="1" dirty="0">
                <a:solidFill>
                  <a:srgbClr val="C00000"/>
                </a:solidFill>
              </a:rPr>
              <a:t>공격을 흡수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DNSSec</a:t>
            </a:r>
            <a:r>
              <a:rPr lang="ko-KR" altLang="en-US" sz="1050" b="1" dirty="0"/>
              <a:t>를 지원하여 </a:t>
            </a:r>
            <a:r>
              <a:rPr lang="ko-KR" altLang="en-US" sz="1050" b="1" dirty="0">
                <a:solidFill>
                  <a:srgbClr val="C00000"/>
                </a:solidFill>
              </a:rPr>
              <a:t>더 나은 보안을 제공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국내외 유일 </a:t>
            </a:r>
            <a:r>
              <a:rPr lang="en-US" altLang="ko-KR" sz="1050" b="1" dirty="0"/>
              <a:t>DNS </a:t>
            </a:r>
            <a:r>
              <a:rPr lang="ko-KR" altLang="en-US" sz="1050" b="1" dirty="0"/>
              <a:t>대상 </a:t>
            </a:r>
            <a:r>
              <a:rPr lang="en-US" altLang="ko-KR" sz="1050" b="1" dirty="0">
                <a:solidFill>
                  <a:srgbClr val="C00000"/>
                </a:solidFill>
              </a:rPr>
              <a:t>DDoS </a:t>
            </a:r>
            <a:r>
              <a:rPr lang="ko-KR" altLang="en-US" sz="1050" b="1" dirty="0">
                <a:solidFill>
                  <a:srgbClr val="C00000"/>
                </a:solidFill>
              </a:rPr>
              <a:t>공격 방어를 보장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총 처리 능력에 </a:t>
            </a:r>
            <a:r>
              <a:rPr lang="en-US" altLang="ko-KR" sz="1050" b="1" dirty="0"/>
              <a:t>1% </a:t>
            </a:r>
            <a:r>
              <a:rPr lang="ko-KR" altLang="en-US" sz="1050" b="1" dirty="0"/>
              <a:t>이하의 사용률로 </a:t>
            </a:r>
            <a:r>
              <a:rPr lang="ko-KR" altLang="en-US" sz="1050" b="1" dirty="0">
                <a:solidFill>
                  <a:srgbClr val="C00000"/>
                </a:solidFill>
              </a:rPr>
              <a:t>높은 확장성 </a:t>
            </a:r>
            <a:r>
              <a:rPr lang="ko-KR" altLang="en-US" sz="1050" b="1" dirty="0"/>
              <a:t>제공</a:t>
            </a:r>
            <a:endParaRPr lang="en-US" altLang="ko-KR" sz="1050" b="1" dirty="0"/>
          </a:p>
        </p:txBody>
      </p:sp>
      <p:sp>
        <p:nvSpPr>
          <p:cNvPr id="104" name="오른쪽 화살표 13"/>
          <p:cNvSpPr/>
          <p:nvPr/>
        </p:nvSpPr>
        <p:spPr>
          <a:xfrm>
            <a:off x="415351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10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980692"/>
            <a:ext cx="180000" cy="174316"/>
          </a:xfrm>
          <a:prstGeom prst="rect">
            <a:avLst/>
          </a:prstGeom>
          <a:noFill/>
        </p:spPr>
      </p:pic>
      <p:pic>
        <p:nvPicPr>
          <p:cNvPr id="10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55850"/>
            <a:ext cx="180000" cy="174316"/>
          </a:xfrm>
          <a:prstGeom prst="rect">
            <a:avLst/>
          </a:prstGeom>
          <a:noFill/>
        </p:spPr>
      </p:pic>
      <p:pic>
        <p:nvPicPr>
          <p:cNvPr id="10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22726"/>
            <a:ext cx="180000" cy="174316"/>
          </a:xfrm>
          <a:prstGeom prst="rect">
            <a:avLst/>
          </a:prstGeom>
          <a:noFill/>
        </p:spPr>
      </p:pic>
      <p:pic>
        <p:nvPicPr>
          <p:cNvPr id="109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172640"/>
            <a:ext cx="180000" cy="174316"/>
          </a:xfrm>
          <a:prstGeom prst="rect">
            <a:avLst/>
          </a:prstGeom>
          <a:noFill/>
        </p:spPr>
      </p:pic>
      <p:grpSp>
        <p:nvGrpSpPr>
          <p:cNvPr id="110" name="그룹 109"/>
          <p:cNvGrpSpPr/>
          <p:nvPr/>
        </p:nvGrpSpPr>
        <p:grpSpPr>
          <a:xfrm>
            <a:off x="242545" y="3665671"/>
            <a:ext cx="4381271" cy="2031325"/>
            <a:chOff x="242545" y="3582894"/>
            <a:chExt cx="4381271" cy="2031325"/>
          </a:xfrm>
        </p:grpSpPr>
        <p:sp>
          <p:nvSpPr>
            <p:cNvPr id="111" name="TextBox 110"/>
            <p:cNvSpPr txBox="1"/>
            <p:nvPr/>
          </p:nvSpPr>
          <p:spPr>
            <a:xfrm>
              <a:off x="337542" y="3582894"/>
              <a:ext cx="428627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내부 인프라에 </a:t>
              </a:r>
              <a:r>
                <a:rPr lang="en-US" altLang="ko-KR" sz="1050" dirty="0"/>
                <a:t>DNS </a:t>
              </a:r>
              <a:r>
                <a:rPr lang="ko-KR" altLang="en-US" sz="1050" dirty="0"/>
                <a:t>구축 시 </a:t>
              </a:r>
              <a:r>
                <a:rPr lang="en-US" altLang="ko-KR" sz="1050" dirty="0"/>
                <a:t>DDoS </a:t>
              </a:r>
              <a:r>
                <a:rPr lang="ko-KR" altLang="en-US" sz="1050" dirty="0"/>
                <a:t>공격에 보안 약점으로 작용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유입 되는 </a:t>
              </a:r>
              <a:r>
                <a:rPr lang="en-US" altLang="ko-KR" sz="1050" dirty="0"/>
                <a:t>UDP 53</a:t>
              </a:r>
              <a:r>
                <a:rPr lang="ko-KR" altLang="en-US" sz="1050" dirty="0"/>
                <a:t>번 </a:t>
              </a:r>
              <a:r>
                <a:rPr lang="en-US" altLang="ko-KR" sz="1050" dirty="0"/>
                <a:t>Port </a:t>
              </a:r>
              <a:r>
                <a:rPr lang="ko-KR" altLang="en-US" sz="1050" dirty="0"/>
                <a:t>대상 공격을 방어 할 방법이 없음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외부 서비스 사용 시 공격에 의한 장애 보상 </a:t>
              </a:r>
              <a:r>
                <a:rPr lang="en-US" altLang="ko-KR" sz="1050" dirty="0"/>
                <a:t>SLA </a:t>
              </a:r>
              <a:r>
                <a:rPr lang="ko-KR" altLang="en-US" sz="1050" dirty="0"/>
                <a:t>를 제공 받지 못함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국내외 어느 업체도 </a:t>
              </a:r>
              <a:r>
                <a:rPr lang="en-US" altLang="ko-KR" sz="1050" dirty="0"/>
                <a:t>DNS </a:t>
              </a:r>
              <a:r>
                <a:rPr lang="ko-KR" altLang="en-US" sz="1050" dirty="0"/>
                <a:t>방어를 보장하지 않음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ISP</a:t>
              </a:r>
              <a:r>
                <a:rPr lang="ko-KR" altLang="en-US" sz="1050" dirty="0"/>
                <a:t>에서 제공하는 무상 서비스의 경우 공격 유입 시 통보 없이 차단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정상 사용자가 차단될 경우에도 보상 받을 방법이 없음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외주 업체에 위임 시 이로 인한 보안 위협이 상존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국가 전산센터</a:t>
              </a:r>
              <a:r>
                <a:rPr lang="en-US" altLang="ko-KR" sz="1050" dirty="0"/>
                <a:t>, </a:t>
              </a:r>
              <a:r>
                <a:rPr lang="ko-KR" altLang="en-US" sz="1050" dirty="0"/>
                <a:t>대형 </a:t>
              </a:r>
              <a:r>
                <a:rPr lang="en-US" altLang="ko-KR" sz="1050" dirty="0"/>
                <a:t>ISP </a:t>
              </a:r>
              <a:r>
                <a:rPr lang="ko-KR" altLang="en-US" sz="1050" dirty="0"/>
                <a:t>도 공격으로 인한 </a:t>
              </a:r>
              <a:r>
                <a:rPr lang="en-US" altLang="ko-KR" sz="1050" dirty="0"/>
                <a:t>DNS </a:t>
              </a:r>
              <a:r>
                <a:rPr lang="ko-KR" altLang="en-US" sz="1050" dirty="0"/>
                <a:t>장애를 경험</a:t>
              </a:r>
              <a:endParaRPr lang="en-US" altLang="ko-KR" sz="1050" dirty="0"/>
            </a:p>
          </p:txBody>
        </p:sp>
        <p:pic>
          <p:nvPicPr>
            <p:cNvPr id="112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09043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14228"/>
            <a:ext cx="180000" cy="174316"/>
          </a:xfrm>
          <a:prstGeom prst="rect">
            <a:avLst/>
          </a:prstGeom>
          <a:noFill/>
        </p:spPr>
      </p:pic>
      <p:sp>
        <p:nvSpPr>
          <p:cNvPr id="120" name="TextBox 119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21" name="그룹 120"/>
          <p:cNvGrpSpPr/>
          <p:nvPr/>
        </p:nvGrpSpPr>
        <p:grpSpPr>
          <a:xfrm>
            <a:off x="352093" y="2609342"/>
            <a:ext cx="1440000" cy="288000"/>
            <a:chOff x="294427" y="2609342"/>
            <a:chExt cx="1440000" cy="288000"/>
          </a:xfrm>
        </p:grpSpPr>
        <p:sp>
          <p:nvSpPr>
            <p:cNvPr id="122" name="모서리가 둥근 직사각형 34"/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글로벌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NO.1 CDN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3" name="직선 연결선 122"/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그룹 123"/>
          <p:cNvGrpSpPr/>
          <p:nvPr/>
        </p:nvGrpSpPr>
        <p:grpSpPr>
          <a:xfrm>
            <a:off x="1968781" y="2609342"/>
            <a:ext cx="1440000" cy="288000"/>
            <a:chOff x="1974187" y="2609342"/>
            <a:chExt cx="1440000" cy="288000"/>
          </a:xfrm>
        </p:grpSpPr>
        <p:sp>
          <p:nvSpPr>
            <p:cNvPr id="125" name="모서리가 둥근 직사각형 37"/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대용량 클라우드 인프라</a:t>
              </a:r>
            </a:p>
          </p:txBody>
        </p:sp>
        <p:cxnSp>
          <p:nvCxnSpPr>
            <p:cNvPr id="126" name="직선 연결선 125"/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/>
          <p:cNvGrpSpPr/>
          <p:nvPr/>
        </p:nvGrpSpPr>
        <p:grpSpPr>
          <a:xfrm>
            <a:off x="3585469" y="2609342"/>
            <a:ext cx="1702800" cy="288000"/>
            <a:chOff x="3585690" y="2615644"/>
            <a:chExt cx="1702800" cy="288000"/>
          </a:xfrm>
        </p:grpSpPr>
        <p:sp>
          <p:nvSpPr>
            <p:cNvPr id="128" name="모서리가 둥근 직사각형 40"/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완전한 분산 처리</a:t>
              </a:r>
            </a:p>
          </p:txBody>
        </p:sp>
        <p:cxnSp>
          <p:nvCxnSpPr>
            <p:cNvPr id="129" name="직선 연결선 128"/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129"/>
          <p:cNvGrpSpPr/>
          <p:nvPr/>
        </p:nvGrpSpPr>
        <p:grpSpPr>
          <a:xfrm>
            <a:off x="5464957" y="2609342"/>
            <a:ext cx="1440000" cy="288000"/>
            <a:chOff x="5629522" y="2609342"/>
            <a:chExt cx="1190083" cy="288000"/>
          </a:xfrm>
        </p:grpSpPr>
        <p:sp>
          <p:nvSpPr>
            <p:cNvPr id="131" name="모서리가 둥근 직사각형 43"/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Anycast DNS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32" name="직선 연결선 131"/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그룹 132"/>
          <p:cNvGrpSpPr/>
          <p:nvPr/>
        </p:nvGrpSpPr>
        <p:grpSpPr>
          <a:xfrm>
            <a:off x="7081645" y="2609342"/>
            <a:ext cx="1742400" cy="288000"/>
            <a:chOff x="7240634" y="2609342"/>
            <a:chExt cx="1309091" cy="288000"/>
          </a:xfrm>
        </p:grpSpPr>
        <p:sp>
          <p:nvSpPr>
            <p:cNvPr id="134" name="모서리가 둥근 직사각형 46"/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100%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업타임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SLA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35" name="직선 연결선 134"/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그룹 135"/>
          <p:cNvGrpSpPr/>
          <p:nvPr/>
        </p:nvGrpSpPr>
        <p:grpSpPr>
          <a:xfrm>
            <a:off x="124210" y="1600104"/>
            <a:ext cx="975719" cy="841500"/>
            <a:chOff x="462985" y="2084686"/>
            <a:chExt cx="975719" cy="841500"/>
          </a:xfrm>
        </p:grpSpPr>
        <p:pic>
          <p:nvPicPr>
            <p:cNvPr id="137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Rectangle 97"/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대용량 클라우드 인프라 기반 보안솔루션</a:t>
              </a:r>
            </a:p>
          </p:txBody>
        </p:sp>
      </p:grpSp>
      <p:sp>
        <p:nvSpPr>
          <p:cNvPr id="139" name="모서리가 둥근 직사각형 51"/>
          <p:cNvSpPr/>
          <p:nvPr/>
        </p:nvSpPr>
        <p:spPr>
          <a:xfrm>
            <a:off x="1077047" y="1874500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대용량 </a:t>
            </a:r>
            <a:r>
              <a:rPr lang="en-US" altLang="ko-KR" sz="1100" b="1" dirty="0">
                <a:solidFill>
                  <a:schemeClr val="bg1"/>
                </a:solidFill>
              </a:rPr>
              <a:t>CDN </a:t>
            </a:r>
            <a:r>
              <a:rPr lang="ko-KR" altLang="en-US" sz="1100" b="1" dirty="0">
                <a:solidFill>
                  <a:schemeClr val="bg1"/>
                </a:solidFill>
              </a:rPr>
              <a:t>인프라 기반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DNS </a:t>
            </a:r>
            <a:r>
              <a:rPr lang="ko-KR" altLang="en-US" sz="1100" b="1" dirty="0">
                <a:solidFill>
                  <a:schemeClr val="bg1"/>
                </a:solidFill>
              </a:rPr>
              <a:t>대상 </a:t>
            </a:r>
            <a:r>
              <a:rPr lang="en-US" altLang="ko-KR" sz="1100" b="1" dirty="0">
                <a:solidFill>
                  <a:schemeClr val="bg1"/>
                </a:solidFill>
              </a:rPr>
              <a:t>DDoS </a:t>
            </a:r>
            <a:r>
              <a:rPr lang="ko-KR" altLang="en-US" sz="1100" b="1" dirty="0">
                <a:solidFill>
                  <a:schemeClr val="bg1"/>
                </a:solidFill>
              </a:rPr>
              <a:t>공격 방어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52"/>
          <p:cNvSpPr/>
          <p:nvPr/>
        </p:nvSpPr>
        <p:spPr>
          <a:xfrm>
            <a:off x="2995574" y="1874500"/>
            <a:ext cx="5712133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글로벌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CDN NO.1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사업자의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 클라우드 인프라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국가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200+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PoP, 6000+ DNS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DDoS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공격 방어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최적화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Global 200+ PoP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Anycast DNS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이용한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DDoS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방어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최적에 </a:t>
            </a:r>
            <a:r>
              <a:rPr lang="en-US" altLang="ko-KR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DNS </a:t>
            </a:r>
            <a:r>
              <a:rPr lang="ko-KR" altLang="en-US" sz="1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서비스를 제공</a:t>
            </a:r>
            <a:endParaRPr lang="en-US" altLang="ko-KR" sz="1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1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692208"/>
            <a:ext cx="180000" cy="174316"/>
          </a:xfrm>
          <a:prstGeom prst="rect">
            <a:avLst/>
          </a:prstGeom>
          <a:noFill/>
        </p:spPr>
      </p:pic>
      <p:pic>
        <p:nvPicPr>
          <p:cNvPr id="214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2" y="542963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슬라이드 번호 개체 틀 1"/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67" name="Picture 12" descr="http://upload.wikimedia.org/wikipedia/commons/thumb/3/3b/Nexon_Logo.svg/636px-Nexon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67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://www.samsung.com/common/img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354" y="6441204"/>
            <a:ext cx="550128" cy="403247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734" y="6217853"/>
            <a:ext cx="644920" cy="312058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7895" y="6225173"/>
            <a:ext cx="730288" cy="238137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662" y="6523701"/>
            <a:ext cx="671191" cy="26158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F6FB48F-8E8E-4C1F-B26D-81136079732D}"/>
              </a:ext>
            </a:extLst>
          </p:cNvPr>
          <p:cNvSpPr txBox="1"/>
          <p:nvPr/>
        </p:nvSpPr>
        <p:spPr bwMode="gray">
          <a:xfrm>
            <a:off x="878326" y="14498"/>
            <a:ext cx="39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</a:t>
            </a:r>
            <a:r>
              <a:rPr lang="en-US" altLang="ko-KR" sz="3200" b="1" dirty="0" err="1">
                <a:solidFill>
                  <a:schemeClr val="bg1"/>
                </a:solidFill>
              </a:rPr>
              <a:t>FastDNS</a:t>
            </a:r>
            <a:r>
              <a:rPr lang="en-US" altLang="ko-KR" sz="3200" b="1" dirty="0">
                <a:solidFill>
                  <a:schemeClr val="bg1"/>
                </a:solidFill>
              </a:rPr>
              <a:t> 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6" name="한쪽 모서리가 잘린 사각형 65">
            <a:extLst>
              <a:ext uri="{FF2B5EF4-FFF2-40B4-BE49-F238E27FC236}">
                <a16:creationId xmlns:a16="http://schemas.microsoft.com/office/drawing/2014/main" id="{84EEE107-6F25-4364-9ADC-F13EF157BD5E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15.</a:t>
            </a:r>
            <a:endParaRPr lang="ko-KR" altLang="en-US" sz="28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0F5E1DF-8A72-4EAF-A569-6DF4BDF08A87}"/>
              </a:ext>
            </a:extLst>
          </p:cNvPr>
          <p:cNvSpPr txBox="1"/>
          <p:nvPr/>
        </p:nvSpPr>
        <p:spPr>
          <a:xfrm>
            <a:off x="152471" y="654036"/>
            <a:ext cx="654551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클라우드 인프라 기반 </a:t>
            </a:r>
            <a:r>
              <a:rPr lang="en-US" altLang="ko-KR" b="1" dirty="0">
                <a:latin typeface="+mn-ea"/>
              </a:rPr>
              <a:t>DNS </a:t>
            </a:r>
            <a:r>
              <a:rPr lang="ko-KR" altLang="en-US" b="1" dirty="0">
                <a:latin typeface="+mn-ea"/>
              </a:rPr>
              <a:t>보안 솔루션</a:t>
            </a:r>
          </a:p>
        </p:txBody>
      </p:sp>
    </p:spTree>
    <p:extLst>
      <p:ext uri="{BB962C8B-B14F-4D97-AF65-F5344CB8AC3E}">
        <p14:creationId xmlns:p14="http://schemas.microsoft.com/office/powerpoint/2010/main" val="63788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06F2B4-5F0F-4F61-B50C-6C2EFE862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F8142-EA6D-4631-9EC6-7DA99CD1FBF0}"/>
              </a:ext>
            </a:extLst>
          </p:cNvPr>
          <p:cNvSpPr txBox="1"/>
          <p:nvPr/>
        </p:nvSpPr>
        <p:spPr>
          <a:xfrm>
            <a:off x="197035" y="1202472"/>
            <a:ext cx="87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altLang="ko-KR" sz="1200" dirty="0">
                <a:latin typeface="+mn-ea"/>
              </a:rPr>
              <a:t>AKAMAI ETP </a:t>
            </a:r>
            <a:r>
              <a:rPr lang="ko-KR" altLang="en-US" sz="1200" dirty="0">
                <a:latin typeface="+mn-ea"/>
              </a:rPr>
              <a:t>서비스는 내부에서 외부로 나가는 </a:t>
            </a:r>
            <a:r>
              <a:rPr lang="en-US" altLang="ko-KR" sz="1200" dirty="0">
                <a:latin typeface="+mn-ea"/>
              </a:rPr>
              <a:t>DNS </a:t>
            </a:r>
            <a:r>
              <a:rPr lang="ko-KR" altLang="en-US" sz="1200" dirty="0">
                <a:latin typeface="+mn-ea"/>
              </a:rPr>
              <a:t>쿼리를 분석하여 </a:t>
            </a:r>
            <a:r>
              <a:rPr lang="ko-KR" altLang="ko-KR" sz="1200" dirty="0">
                <a:latin typeface="+mn-ea"/>
              </a:rPr>
              <a:t>내부 </a:t>
            </a:r>
            <a:r>
              <a:rPr lang="en-US" altLang="ko-KR" sz="1200" dirty="0">
                <a:latin typeface="+mn-ea"/>
              </a:rPr>
              <a:t>PC (</a:t>
            </a:r>
            <a:r>
              <a:rPr lang="ko-KR" altLang="ko-KR" sz="1200" dirty="0">
                <a:latin typeface="+mn-ea"/>
              </a:rPr>
              <a:t>또는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서버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ko-KR" sz="1200" dirty="0">
                <a:latin typeface="+mn-ea"/>
              </a:rPr>
              <a:t>에 감염된 악성코드들이 기업내 정보를 유출하거나 외부</a:t>
            </a:r>
            <a:r>
              <a:rPr lang="en-US" altLang="ko-KR" sz="1200" dirty="0">
                <a:latin typeface="+mn-ea"/>
              </a:rPr>
              <a:t> C&amp;C</a:t>
            </a:r>
            <a:r>
              <a:rPr lang="ko-KR" altLang="ko-KR" sz="1200" dirty="0">
                <a:latin typeface="+mn-ea"/>
              </a:rPr>
              <a:t>서버와 통신</a:t>
            </a:r>
            <a:r>
              <a:rPr lang="ko-KR" altLang="en-US" sz="1200" dirty="0">
                <a:latin typeface="+mn-ea"/>
              </a:rPr>
              <a:t>하</a:t>
            </a:r>
            <a:r>
              <a:rPr lang="ko-KR" altLang="ko-KR" sz="1200" dirty="0">
                <a:latin typeface="+mn-ea"/>
              </a:rPr>
              <a:t>여 업무 환경에 심각한 장애를 일으키는 것을 방지</a:t>
            </a:r>
            <a:r>
              <a:rPr lang="ko-KR" altLang="en-US" sz="1200" dirty="0">
                <a:latin typeface="+mn-ea"/>
              </a:rPr>
              <a:t>하는 서비스입니다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663D692-DD29-4C74-882E-AB570FB0F8CD}"/>
              </a:ext>
            </a:extLst>
          </p:cNvPr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AF3200-38F2-445C-B226-24C055B46759}"/>
              </a:ext>
            </a:extLst>
          </p:cNvPr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id="{27FAAE5A-EAFD-40C0-B495-B917841D65E2}"/>
              </a:ext>
            </a:extLst>
          </p:cNvPr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8" name="모서리가 둥근 직사각형 8">
            <a:extLst>
              <a:ext uri="{FF2B5EF4-FFF2-40B4-BE49-F238E27FC236}">
                <a16:creationId xmlns:a16="http://schemas.microsoft.com/office/drawing/2014/main" id="{987661E3-F6C2-486E-B516-BFB2F286830B}"/>
              </a:ext>
            </a:extLst>
          </p:cNvPr>
          <p:cNvSpPr/>
          <p:nvPr/>
        </p:nvSpPr>
        <p:spPr bwMode="ltGray">
          <a:xfrm>
            <a:off x="5009016" y="314008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Gill Sans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6F41DF1-A8AE-4E0B-B25A-7B4147313A8D}"/>
              </a:ext>
            </a:extLst>
          </p:cNvPr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방화벽 형태의 위협</a:t>
            </a:r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방어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5852AAC6-0599-4512-86B7-65F9E7A0A0B1}"/>
              </a:ext>
            </a:extLst>
          </p:cNvPr>
          <p:cNvSpPr>
            <a:spLocks/>
          </p:cNvSpPr>
          <p:nvPr/>
        </p:nvSpPr>
        <p:spPr bwMode="ltGray">
          <a:xfrm>
            <a:off x="5081724" y="315850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Akamai ETP 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0E06794C-3A0E-4C6C-A107-2BC0D496CAEF}"/>
              </a:ext>
            </a:extLst>
          </p:cNvPr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BEAD6-BF19-4B4E-9BF6-F92C568C71FD}"/>
              </a:ext>
            </a:extLst>
          </p:cNvPr>
          <p:cNvSpPr txBox="1"/>
          <p:nvPr/>
        </p:nvSpPr>
        <p:spPr>
          <a:xfrm>
            <a:off x="4882401" y="3653780"/>
            <a:ext cx="4149329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/>
              <a:t> </a:t>
            </a:r>
            <a:r>
              <a:rPr lang="ko-KR" altLang="en-US" sz="1050" b="1" dirty="0"/>
              <a:t>내부 </a:t>
            </a:r>
            <a:r>
              <a:rPr lang="en-US" altLang="ko-KR" sz="1050" b="1" dirty="0"/>
              <a:t>DNS </a:t>
            </a:r>
            <a:r>
              <a:rPr lang="ko-KR" altLang="en-US" sz="1050" b="1" dirty="0"/>
              <a:t>를 이용한 방어 방식으로 별도의 </a:t>
            </a:r>
            <a:r>
              <a:rPr lang="ko-KR" altLang="en-US" sz="1050" b="1" dirty="0">
                <a:solidFill>
                  <a:srgbClr val="C00000"/>
                </a:solidFill>
              </a:rPr>
              <a:t>구성 변경이 불필요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글로벌 트래픽의 </a:t>
            </a:r>
            <a:r>
              <a:rPr lang="en-US" altLang="ko-KR" sz="1050" b="1" dirty="0"/>
              <a:t>15~30%, </a:t>
            </a:r>
            <a:r>
              <a:rPr lang="ko-KR" altLang="en-US" sz="1050" b="1" dirty="0"/>
              <a:t>일일 </a:t>
            </a:r>
            <a:r>
              <a:rPr lang="en-US" altLang="ko-KR" sz="1050" b="1" dirty="0">
                <a:solidFill>
                  <a:srgbClr val="C00000"/>
                </a:solidFill>
              </a:rPr>
              <a:t>1500</a:t>
            </a:r>
            <a:r>
              <a:rPr lang="ko-KR" altLang="en-US" sz="1050" b="1" dirty="0">
                <a:solidFill>
                  <a:srgbClr val="C00000"/>
                </a:solidFill>
              </a:rPr>
              <a:t>억 </a:t>
            </a:r>
            <a:r>
              <a:rPr lang="en-US" altLang="ko-KR" sz="1050" b="1" dirty="0">
                <a:solidFill>
                  <a:srgbClr val="C00000"/>
                </a:solidFill>
              </a:rPr>
              <a:t>DNS </a:t>
            </a:r>
            <a:r>
              <a:rPr lang="ko-KR" altLang="en-US" sz="1050" b="1" dirty="0">
                <a:solidFill>
                  <a:srgbClr val="C00000"/>
                </a:solidFill>
              </a:rPr>
              <a:t>쿼리를 분석하여 제공 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자동화 된 분석 및 차단 제공으로 </a:t>
            </a:r>
            <a:r>
              <a:rPr lang="ko-KR" altLang="en-US" sz="1050" b="1" dirty="0">
                <a:solidFill>
                  <a:srgbClr val="C00000"/>
                </a:solidFill>
              </a:rPr>
              <a:t>별도의 </a:t>
            </a:r>
            <a:r>
              <a:rPr lang="en-US" altLang="ko-KR" sz="1050" b="1" dirty="0">
                <a:solidFill>
                  <a:srgbClr val="C00000"/>
                </a:solidFill>
              </a:rPr>
              <a:t>Update </a:t>
            </a:r>
            <a:r>
              <a:rPr lang="ko-KR" altLang="en-US" sz="1050" b="1" dirty="0">
                <a:solidFill>
                  <a:srgbClr val="C00000"/>
                </a:solidFill>
              </a:rPr>
              <a:t>가 필요 없음</a:t>
            </a:r>
            <a:endParaRPr lang="en-US" altLang="ko-KR" sz="1050" b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 err="1"/>
              <a:t>어플라이언스</a:t>
            </a:r>
            <a:r>
              <a:rPr lang="ko-KR" altLang="en-US" sz="1050" b="1" dirty="0"/>
              <a:t> 장비에 의존 하지 않으며 </a:t>
            </a:r>
            <a:r>
              <a:rPr lang="ko-KR" altLang="en-US" sz="1050" b="1" dirty="0">
                <a:solidFill>
                  <a:srgbClr val="C00000"/>
                </a:solidFill>
              </a:rPr>
              <a:t>사용자의 퍼포먼스를 보장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Akamai</a:t>
            </a:r>
            <a:r>
              <a:rPr lang="ko-KR" altLang="en-US" sz="1050" b="1" dirty="0"/>
              <a:t> 보안센터에서 전문적인 분석 제공</a:t>
            </a:r>
            <a:r>
              <a:rPr lang="en-US" altLang="ko-KR" sz="1050" b="1" dirty="0"/>
              <a:t>, </a:t>
            </a:r>
            <a:r>
              <a:rPr lang="ko-KR" altLang="en-US" sz="1050" b="1" dirty="0">
                <a:solidFill>
                  <a:srgbClr val="C00000"/>
                </a:solidFill>
              </a:rPr>
              <a:t>전문 운영 인력 불필요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Akamai</a:t>
            </a:r>
            <a:r>
              <a:rPr lang="ko-KR" altLang="en-US" sz="1050" b="1" dirty="0"/>
              <a:t> 서비스 관리 포탈 </a:t>
            </a:r>
            <a:r>
              <a:rPr lang="en-US" altLang="ko-KR" sz="1050" b="1" dirty="0"/>
              <a:t>Luna </a:t>
            </a:r>
            <a:r>
              <a:rPr lang="ko-KR" altLang="en-US" sz="1050" b="1" dirty="0"/>
              <a:t>를 통해 </a:t>
            </a:r>
            <a:r>
              <a:rPr lang="ko-KR" altLang="en-US" sz="1050" b="1" dirty="0">
                <a:solidFill>
                  <a:srgbClr val="C00000"/>
                </a:solidFill>
              </a:rPr>
              <a:t>신속한 정책 적용</a:t>
            </a:r>
            <a:r>
              <a:rPr lang="ko-KR" altLang="en-US" sz="1050" b="1" dirty="0"/>
              <a:t> 가능</a:t>
            </a:r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Akamai</a:t>
            </a:r>
            <a:r>
              <a:rPr lang="ko-KR" altLang="en-US" sz="1050" b="1" dirty="0"/>
              <a:t> 사용자 포탈을 통해 현황에 대한 </a:t>
            </a:r>
            <a:r>
              <a:rPr lang="ko-KR" altLang="en-US" sz="1050" b="1" dirty="0">
                <a:solidFill>
                  <a:srgbClr val="C00000"/>
                </a:solidFill>
              </a:rPr>
              <a:t>정확한 리포트 가능</a:t>
            </a:r>
            <a:endParaRPr lang="en-US" altLang="ko-KR" sz="1050" b="1" dirty="0">
              <a:solidFill>
                <a:srgbClr val="C00000"/>
              </a:solidFill>
            </a:endParaRPr>
          </a:p>
        </p:txBody>
      </p:sp>
      <p:sp>
        <p:nvSpPr>
          <p:cNvPr id="13" name="오른쪽 화살표 13">
            <a:extLst>
              <a:ext uri="{FF2B5EF4-FFF2-40B4-BE49-F238E27FC236}">
                <a16:creationId xmlns:a16="http://schemas.microsoft.com/office/drawing/2014/main" id="{E9B3C041-81D9-4859-96A5-EAC8A5508D2B}"/>
              </a:ext>
            </a:extLst>
          </p:cNvPr>
          <p:cNvSpPr/>
          <p:nvPr/>
        </p:nvSpPr>
        <p:spPr>
          <a:xfrm>
            <a:off x="415351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554BB13F-E227-45B4-B426-5B1CC126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1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7D4BD56-0F57-4314-8AAD-A26BFDE7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980692"/>
            <a:ext cx="180000" cy="174316"/>
          </a:xfrm>
          <a:prstGeom prst="rect">
            <a:avLst/>
          </a:prstGeom>
          <a:noFill/>
        </p:spPr>
      </p:pic>
      <p:pic>
        <p:nvPicPr>
          <p:cNvPr id="1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C68F88BB-5E24-4576-A838-577FFDF3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55850"/>
            <a:ext cx="180000" cy="174316"/>
          </a:xfrm>
          <a:prstGeom prst="rect">
            <a:avLst/>
          </a:prstGeom>
          <a:noFill/>
        </p:spPr>
      </p:pic>
      <p:pic>
        <p:nvPicPr>
          <p:cNvPr id="1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27B627E7-CA80-440F-93ED-210304C3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22726"/>
            <a:ext cx="180000" cy="174316"/>
          </a:xfrm>
          <a:prstGeom prst="rect">
            <a:avLst/>
          </a:prstGeom>
          <a:noFill/>
        </p:spPr>
      </p:pic>
      <p:pic>
        <p:nvPicPr>
          <p:cNvPr id="1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FB92AF22-B3D7-43E2-807E-3DCFC071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189073"/>
            <a:ext cx="180000" cy="174316"/>
          </a:xfrm>
          <a:prstGeom prst="rect">
            <a:avLst/>
          </a:prstGeom>
          <a:noFill/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30331564-F1DE-4011-A83C-283E2328D692}"/>
              </a:ext>
            </a:extLst>
          </p:cNvPr>
          <p:cNvGrpSpPr/>
          <p:nvPr/>
        </p:nvGrpSpPr>
        <p:grpSpPr>
          <a:xfrm>
            <a:off x="242545" y="3665671"/>
            <a:ext cx="4381271" cy="1762598"/>
            <a:chOff x="242545" y="3582894"/>
            <a:chExt cx="4381271" cy="1762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70A37-A6A5-4BAF-836E-5AED9BB98AE1}"/>
                </a:ext>
              </a:extLst>
            </p:cNvPr>
            <p:cNvSpPr txBox="1"/>
            <p:nvPr/>
          </p:nvSpPr>
          <p:spPr>
            <a:xfrm>
              <a:off x="337542" y="3582894"/>
              <a:ext cx="4286274" cy="1762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일반 방화벽에서는 내부</a:t>
              </a:r>
              <a:r>
                <a:rPr lang="en-US" altLang="ko-KR" sz="1050" dirty="0"/>
                <a:t>-&gt;</a:t>
              </a:r>
              <a:r>
                <a:rPr lang="ko-KR" altLang="en-US" sz="1050" dirty="0"/>
                <a:t>외부로의 </a:t>
              </a:r>
              <a:r>
                <a:rPr lang="en-US" altLang="ko-KR" sz="1050" dirty="0"/>
                <a:t>DNS </a:t>
              </a:r>
              <a:r>
                <a:rPr lang="ko-KR" altLang="en-US" sz="1050" dirty="0"/>
                <a:t>쿼리는 모니터링 하지 않음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 err="1"/>
                <a:t>시그니처</a:t>
              </a:r>
              <a:r>
                <a:rPr lang="ko-KR" altLang="en-US" sz="1050" dirty="0"/>
                <a:t> 기반의 방어 방식은 상시적인 </a:t>
              </a:r>
              <a:r>
                <a:rPr lang="en-US" altLang="ko-KR" sz="1050" dirty="0"/>
                <a:t>Update</a:t>
              </a:r>
              <a:r>
                <a:rPr lang="ko-KR" altLang="en-US" sz="1050" dirty="0"/>
                <a:t>가 필요 함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장비 성능에 의존적이며 이용자의 퍼포먼스 보장이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인라인 방식의 구성 시 인프라 구성 변경 필요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오탐과</a:t>
              </a:r>
              <a:r>
                <a:rPr lang="en-US" altLang="ko-KR" sz="1050" dirty="0"/>
                <a:t> </a:t>
              </a:r>
              <a:r>
                <a:rPr lang="ko-KR" altLang="en-US" sz="1050" dirty="0"/>
                <a:t>미탐이 필연적이며 전문 운영 인력 필요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여러가지 공격이 융합된 멀티펙터 공격에 대응이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공격 유입 및 방어에 대한 정확한 리포트가 제공 되지 않음</a:t>
              </a:r>
              <a:endParaRPr lang="en-US" altLang="ko-KR" sz="1050" dirty="0"/>
            </a:p>
          </p:txBody>
        </p:sp>
        <p:pic>
          <p:nvPicPr>
            <p:cNvPr id="21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4B8FDFFB-6FE8-4E1C-9EF3-020A268D6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5B8B51C8-ED89-46C1-A1EB-0A09882B6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C9D495D8-344E-42C6-BFD3-FF98CBCA5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2F57D89D-9D6A-4833-98EA-7A162E16B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8B0455EB-D289-4913-8D34-2D1B093A2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77D7642D-C5FC-40C5-8336-F05AA4541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6294D089-E8BD-4CF5-AFAB-55D4B32AD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09043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358C1496-CED4-44E2-AB97-48B8FAF6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14228"/>
            <a:ext cx="180000" cy="174316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CC249B-4CEB-4555-8893-00DDB5F32878}"/>
              </a:ext>
            </a:extLst>
          </p:cNvPr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690AE8C-6FA2-453A-9253-5F34C0720B67}"/>
              </a:ext>
            </a:extLst>
          </p:cNvPr>
          <p:cNvGrpSpPr/>
          <p:nvPr/>
        </p:nvGrpSpPr>
        <p:grpSpPr>
          <a:xfrm>
            <a:off x="323812" y="2609342"/>
            <a:ext cx="1576844" cy="287018"/>
            <a:chOff x="266146" y="2609342"/>
            <a:chExt cx="1576844" cy="287018"/>
          </a:xfrm>
        </p:grpSpPr>
        <p:sp>
          <p:nvSpPr>
            <p:cNvPr id="31" name="모서리가 둥근 직사각형 34">
              <a:extLst>
                <a:ext uri="{FF2B5EF4-FFF2-40B4-BE49-F238E27FC236}">
                  <a16:creationId xmlns:a16="http://schemas.microsoft.com/office/drawing/2014/main" id="{F889DF9F-3941-4743-8990-220D713FF9D4}"/>
                </a:ext>
              </a:extLst>
            </p:cNvPr>
            <p:cNvSpPr/>
            <p:nvPr/>
          </p:nvSpPr>
          <p:spPr>
            <a:xfrm>
              <a:off x="266146" y="2609342"/>
              <a:ext cx="1576844" cy="287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글로벌 트래픽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15~30%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처리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 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A947A55-39D0-43C7-AE26-08AFF7CAAB64}"/>
                </a:ext>
              </a:extLst>
            </p:cNvPr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AE79E47-A8D6-4733-B082-387F155651AD}"/>
              </a:ext>
            </a:extLst>
          </p:cNvPr>
          <p:cNvGrpSpPr/>
          <p:nvPr/>
        </p:nvGrpSpPr>
        <p:grpSpPr>
          <a:xfrm>
            <a:off x="1874511" y="2609342"/>
            <a:ext cx="1601110" cy="287018"/>
            <a:chOff x="1879917" y="2609342"/>
            <a:chExt cx="1601110" cy="287018"/>
          </a:xfrm>
        </p:grpSpPr>
        <p:sp>
          <p:nvSpPr>
            <p:cNvPr id="34" name="모서리가 둥근 직사각형 37">
              <a:extLst>
                <a:ext uri="{FF2B5EF4-FFF2-40B4-BE49-F238E27FC236}">
                  <a16:creationId xmlns:a16="http://schemas.microsoft.com/office/drawing/2014/main" id="{28BC4C4B-7ACD-4D54-9062-E60095757739}"/>
                </a:ext>
              </a:extLst>
            </p:cNvPr>
            <p:cNvSpPr/>
            <p:nvPr/>
          </p:nvSpPr>
          <p:spPr>
            <a:xfrm>
              <a:off x="1879917" y="2609342"/>
              <a:ext cx="1601110" cy="287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일일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1500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억 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DNS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쿼리 처리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122DC167-9C06-4508-BC40-C9ECCD66FB41}"/>
                </a:ext>
              </a:extLst>
            </p:cNvPr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21DB43B-5D63-477A-BC16-8314E82EB97E}"/>
              </a:ext>
            </a:extLst>
          </p:cNvPr>
          <p:cNvGrpSpPr/>
          <p:nvPr/>
        </p:nvGrpSpPr>
        <p:grpSpPr>
          <a:xfrm>
            <a:off x="3585469" y="2609342"/>
            <a:ext cx="1702800" cy="288000"/>
            <a:chOff x="3585690" y="2615644"/>
            <a:chExt cx="1702800" cy="288000"/>
          </a:xfrm>
        </p:grpSpPr>
        <p:sp>
          <p:nvSpPr>
            <p:cNvPr id="37" name="모서리가 둥근 직사각형 40">
              <a:extLst>
                <a:ext uri="{FF2B5EF4-FFF2-40B4-BE49-F238E27FC236}">
                  <a16:creationId xmlns:a16="http://schemas.microsoft.com/office/drawing/2014/main" id="{90990C07-D728-412F-B612-F2D6E1751E2B}"/>
                </a:ext>
              </a:extLst>
            </p:cNvPr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대규모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Big Data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활용</a:t>
              </a:r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16087F00-A768-42B6-B1E3-E332628E2824}"/>
                </a:ext>
              </a:extLst>
            </p:cNvPr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FF86200-1F3C-4A4D-B9B7-EA7313F1C321}"/>
              </a:ext>
            </a:extLst>
          </p:cNvPr>
          <p:cNvGrpSpPr/>
          <p:nvPr/>
        </p:nvGrpSpPr>
        <p:grpSpPr>
          <a:xfrm>
            <a:off x="5464957" y="2609342"/>
            <a:ext cx="1440000" cy="288000"/>
            <a:chOff x="5629522" y="2609342"/>
            <a:chExt cx="1190083" cy="288000"/>
          </a:xfrm>
        </p:grpSpPr>
        <p:sp>
          <p:nvSpPr>
            <p:cNvPr id="40" name="모서리가 둥근 직사각형 43">
              <a:extLst>
                <a:ext uri="{FF2B5EF4-FFF2-40B4-BE49-F238E27FC236}">
                  <a16:creationId xmlns:a16="http://schemas.microsoft.com/office/drawing/2014/main" id="{32BACA1F-7582-405D-8B95-978E32FE2FA8}"/>
                </a:ext>
              </a:extLst>
            </p:cNvPr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자동화 된 분석 정보</a:t>
              </a: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ACCF9E8-F33D-4322-BAA7-A4CE0CB6F5B1}"/>
                </a:ext>
              </a:extLst>
            </p:cNvPr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E6095B3-E53C-4D07-9F0E-C267A032368C}"/>
              </a:ext>
            </a:extLst>
          </p:cNvPr>
          <p:cNvGrpSpPr/>
          <p:nvPr/>
        </p:nvGrpSpPr>
        <p:grpSpPr>
          <a:xfrm>
            <a:off x="7053367" y="2609342"/>
            <a:ext cx="1820449" cy="285179"/>
            <a:chOff x="7219385" y="2609342"/>
            <a:chExt cx="1367730" cy="285179"/>
          </a:xfrm>
        </p:grpSpPr>
        <p:sp>
          <p:nvSpPr>
            <p:cNvPr id="43" name="모서리가 둥근 직사각형 46">
              <a:extLst>
                <a:ext uri="{FF2B5EF4-FFF2-40B4-BE49-F238E27FC236}">
                  <a16:creationId xmlns:a16="http://schemas.microsoft.com/office/drawing/2014/main" id="{5E3A5790-83AB-49F8-B051-520F1B31B9BA}"/>
                </a:ext>
              </a:extLst>
            </p:cNvPr>
            <p:cNvSpPr/>
            <p:nvPr/>
          </p:nvSpPr>
          <p:spPr>
            <a:xfrm>
              <a:off x="7219385" y="2609342"/>
              <a:ext cx="1367730" cy="2365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Akamai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보안센터 전문적인 분석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FFC6D6A-348B-4A4B-A77E-F961C860BD0C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32F123A-BFE8-466B-92EC-B14BA2AF2EB4}"/>
              </a:ext>
            </a:extLst>
          </p:cNvPr>
          <p:cNvGrpSpPr/>
          <p:nvPr/>
        </p:nvGrpSpPr>
        <p:grpSpPr>
          <a:xfrm>
            <a:off x="141462" y="1686364"/>
            <a:ext cx="975719" cy="841500"/>
            <a:chOff x="462985" y="2084686"/>
            <a:chExt cx="975719" cy="841500"/>
          </a:xfrm>
        </p:grpSpPr>
        <p:pic>
          <p:nvPicPr>
            <p:cNvPr id="46" name="Picture 5" descr="G:\Work\작업\PNG\중요.png">
              <a:extLst>
                <a:ext uri="{FF2B5EF4-FFF2-40B4-BE49-F238E27FC236}">
                  <a16:creationId xmlns:a16="http://schemas.microsoft.com/office/drawing/2014/main" id="{00C0927B-F6DA-420C-A3C5-1947D5740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97">
              <a:extLst>
                <a:ext uri="{FF2B5EF4-FFF2-40B4-BE49-F238E27FC236}">
                  <a16:creationId xmlns:a16="http://schemas.microsoft.com/office/drawing/2014/main" id="{9F47A9C4-4517-4529-96C7-1B8474994B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ko-KR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DNS 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기반 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내부 사용자  보안솔루션</a:t>
              </a:r>
            </a:p>
          </p:txBody>
        </p:sp>
      </p:grpSp>
      <p:sp>
        <p:nvSpPr>
          <p:cNvPr id="48" name="모서리가 둥근 직사각형 51">
            <a:extLst>
              <a:ext uri="{FF2B5EF4-FFF2-40B4-BE49-F238E27FC236}">
                <a16:creationId xmlns:a16="http://schemas.microsoft.com/office/drawing/2014/main" id="{699C676C-89F0-4395-BC5D-0D545F7E3B5D}"/>
              </a:ext>
            </a:extLst>
          </p:cNvPr>
          <p:cNvSpPr/>
          <p:nvPr/>
        </p:nvSpPr>
        <p:spPr>
          <a:xfrm>
            <a:off x="1077047" y="1874500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인텔리전트 </a:t>
            </a:r>
            <a:r>
              <a:rPr lang="en-US" altLang="ko-KR" sz="1100" b="1" dirty="0">
                <a:solidFill>
                  <a:schemeClr val="bg1"/>
                </a:solidFill>
              </a:rPr>
              <a:t>DNS </a:t>
            </a:r>
            <a:r>
              <a:rPr lang="ko-KR" altLang="en-US" sz="1100" b="1" dirty="0">
                <a:solidFill>
                  <a:schemeClr val="bg1"/>
                </a:solidFill>
              </a:rPr>
              <a:t>기반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내부 보안 솔루션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9" name="모서리가 둥근 직사각형 52">
            <a:extLst>
              <a:ext uri="{FF2B5EF4-FFF2-40B4-BE49-F238E27FC236}">
                <a16:creationId xmlns:a16="http://schemas.microsoft.com/office/drawing/2014/main" id="{47CD08E6-B712-483F-895E-18C903DCE6E1}"/>
              </a:ext>
            </a:extLst>
          </p:cNvPr>
          <p:cNvSpPr/>
          <p:nvPr/>
        </p:nvSpPr>
        <p:spPr>
          <a:xfrm>
            <a:off x="2995574" y="1874500"/>
            <a:ext cx="5712133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전세계 인터넷 트래픽의 </a:t>
            </a:r>
            <a:r>
              <a:rPr lang="en-US" altLang="ko-KR" sz="1000" b="1" dirty="0">
                <a:solidFill>
                  <a:prstClr val="black"/>
                </a:solidFill>
              </a:rPr>
              <a:t>15~30%, </a:t>
            </a:r>
            <a:r>
              <a:rPr lang="ko-KR" altLang="en-US" sz="1000" b="1" dirty="0">
                <a:solidFill>
                  <a:prstClr val="black"/>
                </a:solidFill>
              </a:rPr>
              <a:t>일일 </a:t>
            </a:r>
            <a:r>
              <a:rPr lang="en-US" altLang="ko-KR" sz="1000" b="1" dirty="0">
                <a:solidFill>
                  <a:prstClr val="black"/>
                </a:solidFill>
              </a:rPr>
              <a:t>1500</a:t>
            </a:r>
            <a:r>
              <a:rPr lang="ko-KR" altLang="en-US" sz="1000" b="1" dirty="0">
                <a:solidFill>
                  <a:prstClr val="black"/>
                </a:solidFill>
              </a:rPr>
              <a:t>억 </a:t>
            </a:r>
            <a:r>
              <a:rPr lang="en-US" altLang="ko-KR" sz="1000" b="1" dirty="0">
                <a:solidFill>
                  <a:prstClr val="black"/>
                </a:solidFill>
              </a:rPr>
              <a:t>DNS Query </a:t>
            </a:r>
            <a:r>
              <a:rPr lang="ko-KR" altLang="en-US" sz="1000" b="1" dirty="0">
                <a:solidFill>
                  <a:prstClr val="black"/>
                </a:solidFill>
              </a:rPr>
              <a:t>를 바탕으로 한 </a:t>
            </a:r>
            <a:r>
              <a:rPr lang="en-US" altLang="ko-KR" sz="1000" b="1" dirty="0">
                <a:solidFill>
                  <a:prstClr val="black"/>
                </a:solidFill>
              </a:rPr>
              <a:t>Big Data </a:t>
            </a:r>
            <a:r>
              <a:rPr lang="ko-KR" altLang="en-US" sz="1000" b="1" dirty="0">
                <a:solidFill>
                  <a:prstClr val="black"/>
                </a:solidFill>
              </a:rPr>
              <a:t>를 활용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</a:rPr>
              <a:t>Akamai</a:t>
            </a:r>
            <a:r>
              <a:rPr lang="ko-KR" altLang="en-US" sz="1000" b="1" dirty="0">
                <a:solidFill>
                  <a:schemeClr val="tx1"/>
                </a:solidFill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</a:rPr>
              <a:t>Big Data </a:t>
            </a:r>
            <a:r>
              <a:rPr lang="ko-KR" altLang="en-US" sz="1000" b="1" dirty="0">
                <a:solidFill>
                  <a:schemeClr val="tx1"/>
                </a:solidFill>
              </a:rPr>
              <a:t>를 기반으로 한 자동화된 트래픽 분석 및 통계를 기반으로 트랜드 분석 반영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prstClr val="black"/>
                </a:solidFill>
              </a:rPr>
              <a:t>Akamai</a:t>
            </a:r>
            <a:r>
              <a:rPr lang="ko-KR" altLang="en-US" sz="1000" b="1" dirty="0">
                <a:solidFill>
                  <a:prstClr val="black"/>
                </a:solidFill>
              </a:rPr>
              <a:t> </a:t>
            </a:r>
            <a:r>
              <a:rPr lang="en-US" altLang="ko-KR" sz="1000" b="1" dirty="0">
                <a:solidFill>
                  <a:prstClr val="black"/>
                </a:solidFill>
              </a:rPr>
              <a:t>Cloud Security Intelligence </a:t>
            </a:r>
            <a:r>
              <a:rPr lang="ko-KR" altLang="en-US" sz="1000" b="1" dirty="0">
                <a:solidFill>
                  <a:prstClr val="black"/>
                </a:solidFill>
              </a:rPr>
              <a:t>의 전문적인 데이터 분석을 통한 위협 정보를 통합 반영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pic>
        <p:nvPicPr>
          <p:cNvPr id="50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4B56EF09-5414-410A-83F6-84E0389F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692208"/>
            <a:ext cx="180000" cy="174316"/>
          </a:xfrm>
          <a:prstGeom prst="rect">
            <a:avLst/>
          </a:prstGeom>
          <a:noFill/>
        </p:spPr>
      </p:pic>
      <p:sp>
        <p:nvSpPr>
          <p:cNvPr id="51" name="슬라이드 번호 개체 틀 1">
            <a:extLst>
              <a:ext uri="{FF2B5EF4-FFF2-40B4-BE49-F238E27FC236}">
                <a16:creationId xmlns:a16="http://schemas.microsoft.com/office/drawing/2014/main" id="{BB292F36-6831-493A-BB54-B2198E11A18C}"/>
              </a:ext>
            </a:extLst>
          </p:cNvPr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4ACE8432-3506-495A-80E6-6C82FA91A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EC521D1A-0233-471F-A50E-D635AB6F6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54" name="Picture 12" descr="http://upload.wikimedia.org/wikipedia/commons/thumb/3/3b/Nexon_Logo.svg/636px-Nexon_Logo.svg.png">
            <a:extLst>
              <a:ext uri="{FF2B5EF4-FFF2-40B4-BE49-F238E27FC236}">
                <a16:creationId xmlns:a16="http://schemas.microsoft.com/office/drawing/2014/main" id="{FEAB6E97-B851-4458-9D8E-593DAA65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67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://www.samsung.com/common/img/logo.png">
            <a:extLst>
              <a:ext uri="{FF2B5EF4-FFF2-40B4-BE49-F238E27FC236}">
                <a16:creationId xmlns:a16="http://schemas.microsoft.com/office/drawing/2014/main" id="{8B54A02F-F83A-418C-8F9C-CF4ABBE3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66034C25-E182-4A0C-8F99-00629A6C7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ED1C83B-893A-49E4-901A-D22B17ED9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354" y="6441204"/>
            <a:ext cx="550128" cy="403247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60B130E8-0852-4507-A892-CCC0B0DBA4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734" y="6217853"/>
            <a:ext cx="644920" cy="312058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01BD09EA-D719-4FB3-8066-A5EC93B3A9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B3A061F-1DFF-4BE8-B4E2-F8424367B3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671CB88C-0472-428C-A0EF-14D18A651E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8F97D21E-6204-4B5C-B7C5-4A5D6CF601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783703C0-CF84-4E8B-89B6-7643634F35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123EA0CB-A326-4B4A-A7FA-3821E3B76C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DA5C979C-667A-41AF-BBF9-F6772AB870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BB532980-25A3-48DF-94C1-0D785D907F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1A9C80B0-BE7B-4980-9124-438FE14875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7895" y="6225173"/>
            <a:ext cx="730288" cy="23813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E197327B-5A6C-4365-985E-102A646B44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1FA6F987-B9D0-4886-A0A8-B991197EE8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E9DD13E1-1279-4B69-AB90-54CBDCCA19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1BD4A481-D80C-4DB4-9A73-95C8482BA1E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662" y="6523701"/>
            <a:ext cx="671191" cy="26158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8FE62BF-B55C-4409-9E2C-8E788C03296B}"/>
              </a:ext>
            </a:extLst>
          </p:cNvPr>
          <p:cNvSpPr txBox="1"/>
          <p:nvPr/>
        </p:nvSpPr>
        <p:spPr bwMode="gray">
          <a:xfrm>
            <a:off x="878326" y="14498"/>
            <a:ext cx="826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ETP </a:t>
            </a:r>
            <a:r>
              <a:rPr lang="en-US" altLang="ko-KR" sz="2800" b="1" dirty="0">
                <a:solidFill>
                  <a:schemeClr val="bg1"/>
                </a:solidFill>
              </a:rPr>
              <a:t>– Enterprise Threat </a:t>
            </a:r>
            <a:r>
              <a:rPr lang="en-US" altLang="ko-KR" sz="3200" b="1" dirty="0">
                <a:solidFill>
                  <a:schemeClr val="bg1"/>
                </a:solidFill>
              </a:rPr>
              <a:t>Protector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3" name="한쪽 모서리가 잘린 사각형 77">
            <a:extLst>
              <a:ext uri="{FF2B5EF4-FFF2-40B4-BE49-F238E27FC236}">
                <a16:creationId xmlns:a16="http://schemas.microsoft.com/office/drawing/2014/main" id="{3D6C79D1-0DC6-45E0-942A-FC992538AB9B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16.</a:t>
            </a:r>
            <a:endParaRPr lang="ko-KR" altLang="en-US" sz="28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A477B6-C83D-476D-A871-216416872D75}"/>
              </a:ext>
            </a:extLst>
          </p:cNvPr>
          <p:cNvSpPr txBox="1"/>
          <p:nvPr/>
        </p:nvSpPr>
        <p:spPr>
          <a:xfrm>
            <a:off x="152471" y="654036"/>
            <a:ext cx="808575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DNS</a:t>
            </a:r>
            <a:r>
              <a:rPr lang="ko-KR" altLang="en-US" b="1" dirty="0">
                <a:latin typeface="+mn-ea"/>
              </a:rPr>
              <a:t> 기반 악성코드</a:t>
            </a:r>
            <a:r>
              <a:rPr lang="en-US" altLang="ko-KR" b="1" dirty="0">
                <a:latin typeface="+mn-ea"/>
              </a:rPr>
              <a:t>, Malware, </a:t>
            </a:r>
            <a:r>
              <a:rPr lang="ko-KR" altLang="en-US" b="1" dirty="0" err="1">
                <a:latin typeface="+mn-ea"/>
              </a:rPr>
              <a:t>랜섬웨어</a:t>
            </a:r>
            <a:r>
              <a:rPr lang="ko-KR" altLang="en-US" b="1" dirty="0">
                <a:latin typeface="+mn-ea"/>
              </a:rPr>
              <a:t> 탐지 및 차단 솔루션</a:t>
            </a:r>
          </a:p>
        </p:txBody>
      </p:sp>
    </p:spTree>
    <p:extLst>
      <p:ext uri="{BB962C8B-B14F-4D97-AF65-F5344CB8AC3E}">
        <p14:creationId xmlns:p14="http://schemas.microsoft.com/office/powerpoint/2010/main" val="99053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ED2AF2-6742-4EB7-A47A-192825F65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AE798-84D9-43C3-9579-B1044D1D6625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19CDB-9AF2-4480-8972-03199129E1FA}"/>
              </a:ext>
            </a:extLst>
          </p:cNvPr>
          <p:cNvSpPr txBox="1"/>
          <p:nvPr/>
        </p:nvSpPr>
        <p:spPr>
          <a:xfrm>
            <a:off x="197035" y="1202472"/>
            <a:ext cx="8782207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</a:rPr>
              <a:t>Akamai EAA</a:t>
            </a:r>
            <a:r>
              <a:rPr lang="ko-KR" altLang="en-US" sz="1200" dirty="0">
                <a:solidFill>
                  <a:prstClr val="black"/>
                </a:solidFill>
              </a:rPr>
              <a:t>는 외부에서 내부 어플리케이션으로 접속 하는 원격 접속 사용자에 대한 보안을 제공 하는 솔루션입니다</a:t>
            </a:r>
            <a:r>
              <a:rPr lang="en-US" altLang="ko-KR" sz="1200" dirty="0">
                <a:solidFill>
                  <a:prstClr val="black"/>
                </a:solidFill>
              </a:rPr>
              <a:t>.</a:t>
            </a:r>
            <a:r>
              <a:rPr lang="ko-KR" altLang="en-US" sz="1200" dirty="0">
                <a:solidFill>
                  <a:prstClr val="black"/>
                </a:solidFill>
              </a:rPr>
              <a:t> 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948A29C-867D-49AC-A9A1-FA49B66881C8}"/>
              </a:ext>
            </a:extLst>
          </p:cNvPr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C18239B-7F9E-4A3D-9006-3382EABBD641}"/>
              </a:ext>
            </a:extLst>
          </p:cNvPr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id="{B49CB4C8-ADAA-42E8-B64B-D4478130ACA5}"/>
              </a:ext>
            </a:extLst>
          </p:cNvPr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8" name="모서리가 둥근 직사각형 8">
            <a:extLst>
              <a:ext uri="{FF2B5EF4-FFF2-40B4-BE49-F238E27FC236}">
                <a16:creationId xmlns:a16="http://schemas.microsoft.com/office/drawing/2014/main" id="{C89E6515-20C5-4193-B84E-D327235C3E99}"/>
              </a:ext>
            </a:extLst>
          </p:cNvPr>
          <p:cNvSpPr/>
          <p:nvPr/>
        </p:nvSpPr>
        <p:spPr bwMode="ltGray">
          <a:xfrm>
            <a:off x="5009016" y="314008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Gill Sans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8CF262F-EEA3-4DEE-9A03-C8DDA45A0916}"/>
              </a:ext>
            </a:extLst>
          </p:cNvPr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기존 원격 접속</a:t>
            </a:r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 </a:t>
            </a:r>
            <a:endParaRPr lang="ko-KR" altLang="en-US" sz="1400" b="1" dirty="0">
              <a:solidFill>
                <a:schemeClr val="bg1"/>
              </a:solidFill>
              <a:latin typeface="+mn-lt"/>
              <a:sym typeface="나눔고딕 Bold" panose="020D0804000000000000" pitchFamily="50" charset="-127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76ED72FD-1BC3-4039-A84F-F5CDBBE1EB4A}"/>
              </a:ext>
            </a:extLst>
          </p:cNvPr>
          <p:cNvSpPr>
            <a:spLocks/>
          </p:cNvSpPr>
          <p:nvPr/>
        </p:nvSpPr>
        <p:spPr bwMode="ltGray">
          <a:xfrm>
            <a:off x="5081724" y="315850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Akamai EAA 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FEFE92CF-8D01-4625-B1CA-6E791BC94863}"/>
              </a:ext>
            </a:extLst>
          </p:cNvPr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D1B9C-87FF-49A4-8FFE-B6D7525A71C1}"/>
              </a:ext>
            </a:extLst>
          </p:cNvPr>
          <p:cNvSpPr txBox="1"/>
          <p:nvPr/>
        </p:nvSpPr>
        <p:spPr>
          <a:xfrm>
            <a:off x="4882401" y="3653780"/>
            <a:ext cx="4149329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/>
              <a:t> 별도의 인프라 및 전용 서버 </a:t>
            </a:r>
            <a:r>
              <a:rPr lang="ko-KR" altLang="en-US" sz="1050" b="1" dirty="0">
                <a:solidFill>
                  <a:srgbClr val="C00000"/>
                </a:solidFill>
              </a:rPr>
              <a:t>자원이 필요 없음 </a:t>
            </a:r>
            <a:endParaRPr lang="en-US" altLang="ko-KR" sz="1050" b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 방화벽 및 보안 장비에 별도의 </a:t>
            </a:r>
            <a:r>
              <a:rPr lang="ko-KR" altLang="en-US" sz="1050" b="1" dirty="0">
                <a:solidFill>
                  <a:srgbClr val="C00000"/>
                </a:solidFill>
              </a:rPr>
              <a:t>추가 룰 설정이 필요 없음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 </a:t>
            </a:r>
            <a:r>
              <a:rPr lang="ko-KR" altLang="en-US" sz="1050" b="1" dirty="0"/>
              <a:t>유저들이 허용된 </a:t>
            </a:r>
            <a:r>
              <a:rPr lang="en-US" altLang="ko-KR" sz="1050" b="1" dirty="0"/>
              <a:t>Application </a:t>
            </a:r>
            <a:r>
              <a:rPr lang="ko-KR" altLang="en-US" sz="1050" b="1" dirty="0"/>
              <a:t>만 접속 가능</a:t>
            </a:r>
            <a:r>
              <a:rPr lang="en-US" altLang="ko-KR" sz="1050" b="1" dirty="0"/>
              <a:t>, </a:t>
            </a:r>
            <a:r>
              <a:rPr lang="ko-KR" altLang="en-US" sz="1050" b="1" dirty="0">
                <a:solidFill>
                  <a:srgbClr val="C00000"/>
                </a:solidFill>
              </a:rPr>
              <a:t>보안 위협 최소화 </a:t>
            </a:r>
            <a:endParaRPr lang="en-US" altLang="ko-KR" sz="1050" b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 </a:t>
            </a:r>
            <a:r>
              <a:rPr lang="en-US" altLang="ko-KR" sz="1050" b="1" dirty="0"/>
              <a:t>HTTP/HTTPS </a:t>
            </a:r>
            <a:r>
              <a:rPr lang="ko-KR" altLang="en-US" sz="1050" b="1" dirty="0"/>
              <a:t>를 이용한 접속만 허용</a:t>
            </a:r>
            <a:r>
              <a:rPr lang="en-US" altLang="ko-KR" sz="1050" b="1" dirty="0"/>
              <a:t>, </a:t>
            </a:r>
            <a:r>
              <a:rPr lang="ko-KR" altLang="en-US" sz="1050" b="1" dirty="0">
                <a:solidFill>
                  <a:srgbClr val="C00000"/>
                </a:solidFill>
              </a:rPr>
              <a:t>내부 보안 위협 최소화 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 외부에 공개 된 </a:t>
            </a:r>
            <a:r>
              <a:rPr lang="en-US" altLang="ko-KR" sz="1050" b="1" dirty="0"/>
              <a:t>Port </a:t>
            </a:r>
            <a:r>
              <a:rPr lang="ko-KR" altLang="en-US" sz="1050" b="1" dirty="0"/>
              <a:t>가 없으므로 </a:t>
            </a:r>
            <a:r>
              <a:rPr lang="ko-KR" altLang="en-US" sz="1050" b="1" dirty="0">
                <a:solidFill>
                  <a:srgbClr val="C00000"/>
                </a:solidFill>
              </a:rPr>
              <a:t>공격의 대상이 될 수 없음 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/>
              <a:t> GUI </a:t>
            </a:r>
            <a:r>
              <a:rPr lang="ko-KR" altLang="en-US" sz="1050" b="1" dirty="0"/>
              <a:t>기반의 운영 환경 제공 및 </a:t>
            </a:r>
            <a:r>
              <a:rPr lang="ko-KR" altLang="en-US" sz="1050" b="1" dirty="0">
                <a:solidFill>
                  <a:srgbClr val="C00000"/>
                </a:solidFill>
              </a:rPr>
              <a:t>접속 통계 등의 리포트 제공</a:t>
            </a:r>
            <a:endParaRPr lang="en-US" altLang="ko-KR" sz="105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/>
              <a:t>다양한 사용자 </a:t>
            </a:r>
            <a:r>
              <a:rPr lang="ko-KR" altLang="en-US" sz="1050" b="1" dirty="0">
                <a:solidFill>
                  <a:srgbClr val="C00000"/>
                </a:solidFill>
              </a:rPr>
              <a:t>인증 및 권한 관리 </a:t>
            </a:r>
            <a:r>
              <a:rPr lang="ko-KR" altLang="en-US" sz="1050" b="1" dirty="0"/>
              <a:t>가능 </a:t>
            </a:r>
            <a:endParaRPr lang="en-US" altLang="ko-KR" sz="1050" b="1" dirty="0"/>
          </a:p>
        </p:txBody>
      </p:sp>
      <p:sp>
        <p:nvSpPr>
          <p:cNvPr id="13" name="오른쪽 화살표 13">
            <a:extLst>
              <a:ext uri="{FF2B5EF4-FFF2-40B4-BE49-F238E27FC236}">
                <a16:creationId xmlns:a16="http://schemas.microsoft.com/office/drawing/2014/main" id="{3AB685FA-AB35-4A9A-82D7-7DC50273FB9D}"/>
              </a:ext>
            </a:extLst>
          </p:cNvPr>
          <p:cNvSpPr/>
          <p:nvPr/>
        </p:nvSpPr>
        <p:spPr>
          <a:xfrm>
            <a:off x="415351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71DC63C3-2245-4FCC-9EDD-2885E17E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1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A83F03A7-1337-4445-83D5-30D7A2C4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980692"/>
            <a:ext cx="180000" cy="174316"/>
          </a:xfrm>
          <a:prstGeom prst="rect">
            <a:avLst/>
          </a:prstGeom>
          <a:noFill/>
        </p:spPr>
      </p:pic>
      <p:pic>
        <p:nvPicPr>
          <p:cNvPr id="1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F40CBA07-906A-41C5-B014-B66DB47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55850"/>
            <a:ext cx="180000" cy="174316"/>
          </a:xfrm>
          <a:prstGeom prst="rect">
            <a:avLst/>
          </a:prstGeom>
          <a:noFill/>
        </p:spPr>
      </p:pic>
      <p:pic>
        <p:nvPicPr>
          <p:cNvPr id="1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DF0A94C4-7468-4745-9F5E-4F7A20BA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22726"/>
            <a:ext cx="180000" cy="174316"/>
          </a:xfrm>
          <a:prstGeom prst="rect">
            <a:avLst/>
          </a:prstGeom>
          <a:noFill/>
        </p:spPr>
      </p:pic>
      <p:pic>
        <p:nvPicPr>
          <p:cNvPr id="1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26EB7C2-42EE-4C90-A0B2-F95F124B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189073"/>
            <a:ext cx="180000" cy="174316"/>
          </a:xfrm>
          <a:prstGeom prst="rect">
            <a:avLst/>
          </a:prstGeom>
          <a:noFill/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9AF980-CDF8-4F9F-A7FD-48222E00FDB6}"/>
              </a:ext>
            </a:extLst>
          </p:cNvPr>
          <p:cNvGrpSpPr/>
          <p:nvPr/>
        </p:nvGrpSpPr>
        <p:grpSpPr>
          <a:xfrm>
            <a:off x="242545" y="3665671"/>
            <a:ext cx="4381271" cy="1546577"/>
            <a:chOff x="242545" y="3582894"/>
            <a:chExt cx="4381271" cy="15465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9DF29D-26DC-47B6-BDDC-DB349FAE9DDB}"/>
                </a:ext>
              </a:extLst>
            </p:cNvPr>
            <p:cNvSpPr txBox="1"/>
            <p:nvPr/>
          </p:nvSpPr>
          <p:spPr>
            <a:xfrm>
              <a:off x="337542" y="3582894"/>
              <a:ext cx="428627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50" dirty="0"/>
                <a:t>VPN + </a:t>
              </a:r>
              <a:r>
                <a:rPr lang="ko-KR" altLang="en-US" sz="1050" dirty="0"/>
                <a:t>원격 접속 솔루션 구축에 높은 비용 소요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VPN </a:t>
              </a:r>
              <a:r>
                <a:rPr lang="ko-KR" altLang="en-US" sz="1050" dirty="0"/>
                <a:t>접속을 위한 별도 장비 및 보안 정책 추가</a:t>
              </a:r>
              <a:r>
                <a:rPr lang="en-US" altLang="ko-KR" sz="1050" dirty="0"/>
                <a:t>/</a:t>
              </a:r>
              <a:r>
                <a:rPr lang="ko-KR" altLang="en-US" sz="1050" dirty="0"/>
                <a:t>변경 필요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VPN</a:t>
              </a:r>
              <a:r>
                <a:rPr lang="ko-KR" altLang="en-US" sz="1050" dirty="0"/>
                <a:t>을 위한 네트워크 레벨의 허용으로 보안 위협 증가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악성 코드에 감염된 사용자로 인한 내부 위협 증가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외부에 허용 된 </a:t>
              </a:r>
              <a:r>
                <a:rPr lang="en-US" altLang="ko-KR" sz="1050" dirty="0"/>
                <a:t>VPN Port</a:t>
              </a:r>
              <a:r>
                <a:rPr lang="ko-KR" altLang="en-US" sz="1050" dirty="0"/>
                <a:t>에 각종 공격의 위협 대상이 됨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GUI</a:t>
              </a:r>
              <a:r>
                <a:rPr lang="ko-KR" altLang="en-US" sz="1050" dirty="0"/>
                <a:t> 기반 운영환경 및 접속 통계 등의 리포트가 미비</a:t>
              </a:r>
              <a:endParaRPr lang="en-US" altLang="ko-KR" sz="1050" dirty="0"/>
            </a:p>
          </p:txBody>
        </p:sp>
        <p:pic>
          <p:nvPicPr>
            <p:cNvPr id="21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FAFE88CD-2937-4270-8415-E2B72AA81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781EB717-A26A-4849-8899-F081F355F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BDB38D11-4A26-4204-8BA6-49531BF85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E535E1FF-E87F-4E06-A42E-26EEE1061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3F27BD71-A633-4B8D-AD3B-C94B030DB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D150D59F-1471-4D0B-9E08-82C7A468E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C6EB29E6-23BD-4A56-84FE-D33D653D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14228"/>
            <a:ext cx="180000" cy="174316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8799F4-C062-4457-BA03-AD611BA4A341}"/>
              </a:ext>
            </a:extLst>
          </p:cNvPr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E50490E-0A76-45CE-A23D-F8E7B00C1BAD}"/>
              </a:ext>
            </a:extLst>
          </p:cNvPr>
          <p:cNvGrpSpPr/>
          <p:nvPr/>
        </p:nvGrpSpPr>
        <p:grpSpPr>
          <a:xfrm>
            <a:off x="352093" y="2609342"/>
            <a:ext cx="1440000" cy="288000"/>
            <a:chOff x="294427" y="2609342"/>
            <a:chExt cx="1440000" cy="288000"/>
          </a:xfrm>
        </p:grpSpPr>
        <p:sp>
          <p:nvSpPr>
            <p:cNvPr id="31" name="모서리가 둥근 직사각형 34">
              <a:extLst>
                <a:ext uri="{FF2B5EF4-FFF2-40B4-BE49-F238E27FC236}">
                  <a16:creationId xmlns:a16="http://schemas.microsoft.com/office/drawing/2014/main" id="{1260D301-BF57-48C1-8FB5-8474F534958A}"/>
                </a:ext>
              </a:extLst>
            </p:cNvPr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원격 접속 보안 제공</a:t>
              </a: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8EEB42F7-CE8B-4BC3-A5E4-B4EFA3E130B7}"/>
                </a:ext>
              </a:extLst>
            </p:cNvPr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EB4DBDE-E150-4394-99EB-121628A317C2}"/>
              </a:ext>
            </a:extLst>
          </p:cNvPr>
          <p:cNvGrpSpPr/>
          <p:nvPr/>
        </p:nvGrpSpPr>
        <p:grpSpPr>
          <a:xfrm>
            <a:off x="1902792" y="2609342"/>
            <a:ext cx="1616688" cy="285179"/>
            <a:chOff x="1908198" y="2609342"/>
            <a:chExt cx="1616688" cy="285179"/>
          </a:xfrm>
        </p:grpSpPr>
        <p:sp>
          <p:nvSpPr>
            <p:cNvPr id="34" name="모서리가 둥근 직사각형 37">
              <a:extLst>
                <a:ext uri="{FF2B5EF4-FFF2-40B4-BE49-F238E27FC236}">
                  <a16:creationId xmlns:a16="http://schemas.microsoft.com/office/drawing/2014/main" id="{D5C9C659-6DC5-47EF-ABCA-9B7A0313D72D}"/>
                </a:ext>
              </a:extLst>
            </p:cNvPr>
            <p:cNvSpPr/>
            <p:nvPr/>
          </p:nvSpPr>
          <p:spPr>
            <a:xfrm>
              <a:off x="1908198" y="2609342"/>
              <a:ext cx="1616688" cy="2479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VPN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등 인프라 구축 불필요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E749A4B1-6F56-48B8-8D8B-ED4D4705D33D}"/>
                </a:ext>
              </a:extLst>
            </p:cNvPr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28D36A7-46EE-42B0-B61D-A86A34343966}"/>
              </a:ext>
            </a:extLst>
          </p:cNvPr>
          <p:cNvGrpSpPr/>
          <p:nvPr/>
        </p:nvGrpSpPr>
        <p:grpSpPr>
          <a:xfrm>
            <a:off x="3585469" y="2609342"/>
            <a:ext cx="1702800" cy="288000"/>
            <a:chOff x="3585690" y="2615644"/>
            <a:chExt cx="1702800" cy="288000"/>
          </a:xfrm>
        </p:grpSpPr>
        <p:sp>
          <p:nvSpPr>
            <p:cNvPr id="37" name="모서리가 둥근 직사각형 40">
              <a:extLst>
                <a:ext uri="{FF2B5EF4-FFF2-40B4-BE49-F238E27FC236}">
                  <a16:creationId xmlns:a16="http://schemas.microsoft.com/office/drawing/2014/main" id="{71AA1328-1952-4DE0-9875-D001985AD6F5}"/>
                </a:ext>
              </a:extLst>
            </p:cNvPr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TLS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통신으로 보안 강화</a:t>
              </a:r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4C1D155F-E87E-45C9-9749-B3EE25834B5E}"/>
                </a:ext>
              </a:extLst>
            </p:cNvPr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E5793BB-8047-4F95-AF7A-1173E2F09ECE}"/>
              </a:ext>
            </a:extLst>
          </p:cNvPr>
          <p:cNvGrpSpPr/>
          <p:nvPr/>
        </p:nvGrpSpPr>
        <p:grpSpPr>
          <a:xfrm>
            <a:off x="5464957" y="2609342"/>
            <a:ext cx="1440000" cy="288000"/>
            <a:chOff x="5629522" y="2609342"/>
            <a:chExt cx="1190083" cy="288000"/>
          </a:xfrm>
        </p:grpSpPr>
        <p:sp>
          <p:nvSpPr>
            <p:cNvPr id="40" name="모서리가 둥근 직사각형 43">
              <a:extLst>
                <a:ext uri="{FF2B5EF4-FFF2-40B4-BE49-F238E27FC236}">
                  <a16:creationId xmlns:a16="http://schemas.microsoft.com/office/drawing/2014/main" id="{3940ABEE-B747-4B09-A1BD-03DA6FE01BD6}"/>
                </a:ext>
              </a:extLst>
            </p:cNvPr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다양한 인증방식 제공</a:t>
              </a: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8BE03A85-77D3-42F7-BB28-27A9F6156DFF}"/>
                </a:ext>
              </a:extLst>
            </p:cNvPr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15216574-3152-4483-A163-F3B26BC7740D}"/>
              </a:ext>
            </a:extLst>
          </p:cNvPr>
          <p:cNvGrpSpPr/>
          <p:nvPr/>
        </p:nvGrpSpPr>
        <p:grpSpPr>
          <a:xfrm>
            <a:off x="7081645" y="2609342"/>
            <a:ext cx="1742400" cy="288000"/>
            <a:chOff x="7240634" y="2609342"/>
            <a:chExt cx="1309091" cy="288000"/>
          </a:xfrm>
        </p:grpSpPr>
        <p:sp>
          <p:nvSpPr>
            <p:cNvPr id="43" name="모서리가 둥근 직사각형 46">
              <a:extLst>
                <a:ext uri="{FF2B5EF4-FFF2-40B4-BE49-F238E27FC236}">
                  <a16:creationId xmlns:a16="http://schemas.microsoft.com/office/drawing/2014/main" id="{A035BF00-9C3B-4010-82A2-DD8F06F5F7EE}"/>
                </a:ext>
              </a:extLst>
            </p:cNvPr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Proxy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통신으로 보안 강화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F6524006-B5C3-4CDA-917E-3614F6AA26B6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E2FA614-101F-42C2-B3D4-CF871C88EDBD}"/>
              </a:ext>
            </a:extLst>
          </p:cNvPr>
          <p:cNvGrpSpPr/>
          <p:nvPr/>
        </p:nvGrpSpPr>
        <p:grpSpPr>
          <a:xfrm>
            <a:off x="124210" y="1600104"/>
            <a:ext cx="975719" cy="841500"/>
            <a:chOff x="462985" y="2084686"/>
            <a:chExt cx="975719" cy="841500"/>
          </a:xfrm>
        </p:grpSpPr>
        <p:pic>
          <p:nvPicPr>
            <p:cNvPr id="46" name="Picture 5" descr="G:\Work\작업\PNG\중요.png">
              <a:extLst>
                <a:ext uri="{FF2B5EF4-FFF2-40B4-BE49-F238E27FC236}">
                  <a16:creationId xmlns:a16="http://schemas.microsoft.com/office/drawing/2014/main" id="{DE9E5C17-618A-4679-86A9-7CF2E79E4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97">
              <a:extLst>
                <a:ext uri="{FF2B5EF4-FFF2-40B4-BE49-F238E27FC236}">
                  <a16:creationId xmlns:a16="http://schemas.microsoft.com/office/drawing/2014/main" id="{AA4817F2-5486-40CB-8D78-D4435C1CF9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원격 접속 제어를 위한 보안솔루션</a:t>
              </a:r>
            </a:p>
          </p:txBody>
        </p:sp>
      </p:grpSp>
      <p:sp>
        <p:nvSpPr>
          <p:cNvPr id="48" name="모서리가 둥근 직사각형 51">
            <a:extLst>
              <a:ext uri="{FF2B5EF4-FFF2-40B4-BE49-F238E27FC236}">
                <a16:creationId xmlns:a16="http://schemas.microsoft.com/office/drawing/2014/main" id="{24DD5C7D-522B-4571-B192-EF1606E3476B}"/>
              </a:ext>
            </a:extLst>
          </p:cNvPr>
          <p:cNvSpPr/>
          <p:nvPr/>
        </p:nvSpPr>
        <p:spPr>
          <a:xfrm>
            <a:off x="1077047" y="1748665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Cloud Edge</a:t>
            </a:r>
            <a:r>
              <a:rPr lang="ko-KR" altLang="en-US" sz="1100" b="1" dirty="0">
                <a:solidFill>
                  <a:schemeClr val="bg1"/>
                </a:solidFill>
              </a:rPr>
              <a:t>를 통한 어플리케이션 원격 접속 솔루션</a:t>
            </a:r>
            <a:endParaRPr lang="en-US" altLang="ko-KR" sz="1100" b="1" dirty="0">
              <a:solidFill>
                <a:schemeClr val="bg1"/>
              </a:solidFill>
            </a:endParaRPr>
          </a:p>
        </p:txBody>
      </p:sp>
      <p:sp>
        <p:nvSpPr>
          <p:cNvPr id="49" name="모서리가 둥근 직사각형 52">
            <a:extLst>
              <a:ext uri="{FF2B5EF4-FFF2-40B4-BE49-F238E27FC236}">
                <a16:creationId xmlns:a16="http://schemas.microsoft.com/office/drawing/2014/main" id="{E1AE7337-B4C3-40EE-B33A-251DFC774CF9}"/>
              </a:ext>
            </a:extLst>
          </p:cNvPr>
          <p:cNvSpPr/>
          <p:nvPr/>
        </p:nvSpPr>
        <p:spPr>
          <a:xfrm>
            <a:off x="2995574" y="1748665"/>
            <a:ext cx="5712133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멀티 </a:t>
            </a:r>
            <a:r>
              <a:rPr lang="en-US" altLang="ko-KR" sz="1000" b="1" dirty="0">
                <a:solidFill>
                  <a:prstClr val="black"/>
                </a:solidFill>
              </a:rPr>
              <a:t>Data Center </a:t>
            </a:r>
            <a:r>
              <a:rPr lang="ko-KR" altLang="en-US" sz="1000" b="1" dirty="0">
                <a:solidFill>
                  <a:prstClr val="black"/>
                </a:solidFill>
              </a:rPr>
              <a:t>및 클라우드에 위치한 </a:t>
            </a:r>
            <a:r>
              <a:rPr lang="en-US" altLang="ko-KR" sz="1000" b="1" dirty="0">
                <a:solidFill>
                  <a:prstClr val="black"/>
                </a:solidFill>
              </a:rPr>
              <a:t>Application </a:t>
            </a:r>
            <a:r>
              <a:rPr lang="ko-KR" altLang="en-US" sz="1000" b="1" dirty="0">
                <a:solidFill>
                  <a:prstClr val="black"/>
                </a:solidFill>
              </a:rPr>
              <a:t>에 대한 통합 원격 접속 보안을 제공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내부 방화벽에 룰 변경 없이 외부 </a:t>
            </a:r>
            <a:r>
              <a:rPr lang="en-US" altLang="ko-KR" sz="1000" b="1" dirty="0">
                <a:solidFill>
                  <a:prstClr val="black"/>
                </a:solidFill>
              </a:rPr>
              <a:t>Edge </a:t>
            </a:r>
            <a:r>
              <a:rPr lang="ko-KR" altLang="en-US" sz="1000" b="1" dirty="0">
                <a:solidFill>
                  <a:prstClr val="black"/>
                </a:solidFill>
              </a:rPr>
              <a:t>서버와 내부 </a:t>
            </a:r>
            <a:r>
              <a:rPr lang="en-US" altLang="ko-KR" sz="1000" b="1" dirty="0">
                <a:solidFill>
                  <a:prstClr val="black"/>
                </a:solidFill>
              </a:rPr>
              <a:t>Connector </a:t>
            </a:r>
            <a:r>
              <a:rPr lang="ko-KR" altLang="en-US" sz="1000" b="1" dirty="0">
                <a:solidFill>
                  <a:prstClr val="black"/>
                </a:solidFill>
              </a:rPr>
              <a:t>을 통한 원격 접속 제공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다양한 인증 지원으로 보안성 강화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pic>
        <p:nvPicPr>
          <p:cNvPr id="50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8ABD8E2F-775A-4699-B06F-06A65FA3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692208"/>
            <a:ext cx="180000" cy="174316"/>
          </a:xfrm>
          <a:prstGeom prst="rect">
            <a:avLst/>
          </a:prstGeom>
          <a:noFill/>
        </p:spPr>
      </p:pic>
      <p:sp>
        <p:nvSpPr>
          <p:cNvPr id="51" name="슬라이드 번호 개체 틀 1">
            <a:extLst>
              <a:ext uri="{FF2B5EF4-FFF2-40B4-BE49-F238E27FC236}">
                <a16:creationId xmlns:a16="http://schemas.microsoft.com/office/drawing/2014/main" id="{F2A04986-528E-48E6-BCB9-9AD3D091009C}"/>
              </a:ext>
            </a:extLst>
          </p:cNvPr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999F9F53-7988-4B9C-9C31-040DF100F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585" y="6219739"/>
            <a:ext cx="938200" cy="241864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C47129E4-0BF2-462C-AB49-F5799ED54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018" y="6206841"/>
            <a:ext cx="787950" cy="324800"/>
          </a:xfrm>
          <a:prstGeom prst="rect">
            <a:avLst/>
          </a:prstGeom>
        </p:spPr>
      </p:pic>
      <p:pic>
        <p:nvPicPr>
          <p:cNvPr id="54" name="Picture 12" descr="http://upload.wikimedia.org/wikipedia/commons/thumb/3/3b/Nexon_Logo.svg/636px-Nexon_Logo.svg.png">
            <a:extLst>
              <a:ext uri="{FF2B5EF4-FFF2-40B4-BE49-F238E27FC236}">
                <a16:creationId xmlns:a16="http://schemas.microsoft.com/office/drawing/2014/main" id="{FC0D17C9-320D-4AAB-A8AF-21B61DA7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67" y="6592519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http://www.samsung.com/common/img/logo.png">
            <a:extLst>
              <a:ext uri="{FF2B5EF4-FFF2-40B4-BE49-F238E27FC236}">
                <a16:creationId xmlns:a16="http://schemas.microsoft.com/office/drawing/2014/main" id="{39533D99-6598-4487-B8EB-5DD1D89B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545" y="6216082"/>
            <a:ext cx="527906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D6F94D58-3AB4-42A0-B29C-6F21366AC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218" y="6511755"/>
            <a:ext cx="721342" cy="322302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2A890487-C7B3-4FD9-835B-185698EAD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354" y="6441204"/>
            <a:ext cx="550128" cy="403247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2A939BBA-A5DA-45A1-8D7F-EBCBB83ACB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3734" y="6217853"/>
            <a:ext cx="644920" cy="312058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D8350DFB-B297-4A3D-A6E9-4F3F3B474A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982" y="6178170"/>
            <a:ext cx="752475" cy="36195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2DCF914F-7922-4CBB-9748-9FD40D39D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0056" y="6185729"/>
            <a:ext cx="504825" cy="323850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D39712D4-A024-4934-9EA6-DBACE0399D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5362" y="6187020"/>
            <a:ext cx="695325" cy="314325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C86F2642-0C0D-4A4C-AD8F-A1836999B0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0093" y="6550020"/>
            <a:ext cx="762000" cy="23812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E0B2F476-19F9-40C5-90A3-E71A0B76CA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8679" y="6466154"/>
            <a:ext cx="553163" cy="35496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DE1B3CB5-B507-4DE7-896A-63C832ADE9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66692" y="6479887"/>
            <a:ext cx="775047" cy="316862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75A4D45C-CA5A-4E39-99E5-7915109286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4078" y="6182640"/>
            <a:ext cx="591040" cy="293394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F024FC0-4098-4CE1-B713-1C2EB7AB1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897" y="6502570"/>
            <a:ext cx="453303" cy="271497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CCA65E74-C420-4FBA-BF30-FF4628A5571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7895" y="6225173"/>
            <a:ext cx="730288" cy="238137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12A1D899-2B52-4802-BF84-FA1E62E087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45067" y="6536264"/>
            <a:ext cx="768673" cy="22081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CA80637D-14D8-40F8-92DC-1A21E0BB8A1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4565" y="6178170"/>
            <a:ext cx="679620" cy="335197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F4F88057-0931-4F12-92F0-EB5313F19C0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47292" y="6523701"/>
            <a:ext cx="602433" cy="224636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59C5EC59-6506-4BD7-AF93-C795ED2A26B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662" y="6523701"/>
            <a:ext cx="671191" cy="26158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DAC240A-E8E4-4AE4-BB09-497F59D2BB80}"/>
              </a:ext>
            </a:extLst>
          </p:cNvPr>
          <p:cNvSpPr txBox="1"/>
          <p:nvPr/>
        </p:nvSpPr>
        <p:spPr bwMode="gray">
          <a:xfrm>
            <a:off x="878326" y="14498"/>
            <a:ext cx="826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Akamai EAA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</a:rPr>
              <a:t>– Enterprise Application Access 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4" name="한쪽 모서리가 잘린 사각형 77">
            <a:extLst>
              <a:ext uri="{FF2B5EF4-FFF2-40B4-BE49-F238E27FC236}">
                <a16:creationId xmlns:a16="http://schemas.microsoft.com/office/drawing/2014/main" id="{A299D81B-8E9E-4BC1-B7DF-C82B523429DC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17.</a:t>
            </a:r>
            <a:endParaRPr lang="ko-KR" altLang="en-US" sz="2800" b="1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537F8063-DD7E-49E4-8A8D-B321300F2546}"/>
              </a:ext>
            </a:extLst>
          </p:cNvPr>
          <p:cNvSpPr/>
          <p:nvPr/>
        </p:nvSpPr>
        <p:spPr>
          <a:xfrm>
            <a:off x="152472" y="1201271"/>
            <a:ext cx="8848093" cy="49526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54E865A9-9277-4D0F-B2E1-FC19E3133348}"/>
              </a:ext>
            </a:extLst>
          </p:cNvPr>
          <p:cNvCxnSpPr/>
          <p:nvPr/>
        </p:nvCxnSpPr>
        <p:spPr>
          <a:xfrm>
            <a:off x="252645" y="1097725"/>
            <a:ext cx="231449" cy="0"/>
          </a:xfrm>
          <a:prstGeom prst="line">
            <a:avLst/>
          </a:prstGeom>
          <a:ln w="57150">
            <a:solidFill>
              <a:srgbClr val="B75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2C766EB-84DC-4394-BDD3-D4914D73BE3C}"/>
              </a:ext>
            </a:extLst>
          </p:cNvPr>
          <p:cNvSpPr txBox="1"/>
          <p:nvPr/>
        </p:nvSpPr>
        <p:spPr>
          <a:xfrm>
            <a:off x="152471" y="654036"/>
            <a:ext cx="6929174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클라우드 인프라 기반 차세대 원격 보안 접속 솔루션</a:t>
            </a:r>
          </a:p>
        </p:txBody>
      </p:sp>
    </p:spTree>
    <p:extLst>
      <p:ext uri="{BB962C8B-B14F-4D97-AF65-F5344CB8AC3E}">
        <p14:creationId xmlns:p14="http://schemas.microsoft.com/office/powerpoint/2010/main" val="301626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A8411-116E-4CD0-AB0B-C4EB8F3F2CF3}"/>
              </a:ext>
            </a:extLst>
          </p:cNvPr>
          <p:cNvSpPr txBox="1"/>
          <p:nvPr/>
        </p:nvSpPr>
        <p:spPr>
          <a:xfrm>
            <a:off x="152471" y="695981"/>
            <a:ext cx="82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안전한 웹환경을 위한 웹 격리 솔루션</a:t>
            </a:r>
            <a:endParaRPr lang="ko-KR" alt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F8142-EA6D-4631-9EC6-7DA99CD1FBF0}"/>
              </a:ext>
            </a:extLst>
          </p:cNvPr>
          <p:cNvSpPr txBox="1"/>
          <p:nvPr/>
        </p:nvSpPr>
        <p:spPr>
          <a:xfrm>
            <a:off x="197035" y="1202472"/>
            <a:ext cx="87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altLang="ko-KR" sz="1200" dirty="0">
                <a:latin typeface="+mn-ea"/>
              </a:rPr>
              <a:t>Menlo Security </a:t>
            </a:r>
            <a:r>
              <a:rPr lang="en-US" altLang="ko-KR" sz="1200" b="1" u="sng" dirty="0">
                <a:latin typeface="+mn-ea"/>
              </a:rPr>
              <a:t>Web Isolation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서비스는 모든 웹 컨텐츠를 안전하게 분리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격리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하여 실행하고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사용자에게는 </a:t>
            </a:r>
            <a:r>
              <a:rPr lang="en-US" altLang="ko-KR" sz="1200" dirty="0" err="1">
                <a:latin typeface="+mn-ea"/>
              </a:rPr>
              <a:t>seemless</a:t>
            </a:r>
            <a:r>
              <a:rPr lang="ko-KR" altLang="en-US" sz="1200" dirty="0">
                <a:latin typeface="+mn-ea"/>
              </a:rPr>
              <a:t> 환경의 </a:t>
            </a:r>
            <a:r>
              <a:rPr lang="ko-KR" altLang="en-US" sz="1200" dirty="0" err="1">
                <a:latin typeface="+mn-ea"/>
              </a:rPr>
              <a:t>랜더링</a:t>
            </a:r>
            <a:r>
              <a:rPr lang="ko-KR" altLang="en-US" sz="1200" dirty="0">
                <a:latin typeface="+mn-ea"/>
              </a:rPr>
              <a:t> 정보만을 전송합니다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멀웨어 및 악성코드가 사용자 장치에 도달 전 제거함으로 안전한 인터넷 환경을 지원합니다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663D692-DD29-4C74-882E-AB570FB0F8CD}"/>
              </a:ext>
            </a:extLst>
          </p:cNvPr>
          <p:cNvSpPr/>
          <p:nvPr/>
        </p:nvSpPr>
        <p:spPr>
          <a:xfrm>
            <a:off x="288000" y="4698395"/>
            <a:ext cx="4284000" cy="1474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AF3200-38F2-445C-B226-24C055B46759}"/>
              </a:ext>
            </a:extLst>
          </p:cNvPr>
          <p:cNvSpPr/>
          <p:nvPr/>
        </p:nvSpPr>
        <p:spPr>
          <a:xfrm>
            <a:off x="4659915" y="4698396"/>
            <a:ext cx="4320000" cy="149548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id="{27FAAE5A-EAFD-40C0-B495-B917841D65E2}"/>
              </a:ext>
            </a:extLst>
          </p:cNvPr>
          <p:cNvSpPr/>
          <p:nvPr/>
        </p:nvSpPr>
        <p:spPr bwMode="ltGray">
          <a:xfrm>
            <a:off x="1026931" y="4514054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8" name="모서리가 둥근 직사각형 8">
            <a:extLst>
              <a:ext uri="{FF2B5EF4-FFF2-40B4-BE49-F238E27FC236}">
                <a16:creationId xmlns:a16="http://schemas.microsoft.com/office/drawing/2014/main" id="{987661E3-F6C2-486E-B516-BFB2F286830B}"/>
              </a:ext>
            </a:extLst>
          </p:cNvPr>
          <p:cNvSpPr/>
          <p:nvPr/>
        </p:nvSpPr>
        <p:spPr bwMode="ltGray">
          <a:xfrm>
            <a:off x="5045115" y="4514911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Gill Sans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76F41DF1-A8AE-4E0B-B25A-7B4147313A8D}"/>
              </a:ext>
            </a:extLst>
          </p:cNvPr>
          <p:cNvSpPr>
            <a:spLocks/>
          </p:cNvSpPr>
          <p:nvPr/>
        </p:nvSpPr>
        <p:spPr bwMode="ltGray">
          <a:xfrm>
            <a:off x="1115451" y="4538944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기존 사용 환경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5852AAC6-0599-4512-86B7-65F9E7A0A0B1}"/>
              </a:ext>
            </a:extLst>
          </p:cNvPr>
          <p:cNvSpPr>
            <a:spLocks/>
          </p:cNvSpPr>
          <p:nvPr/>
        </p:nvSpPr>
        <p:spPr bwMode="ltGray">
          <a:xfrm>
            <a:off x="5117823" y="4539985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MENLO </a:t>
            </a:r>
            <a:r>
              <a:rPr lang="en-US" altLang="ko-KR" sz="1400" b="1" dirty="0">
                <a:solidFill>
                  <a:schemeClr val="accent2"/>
                </a:solidFill>
                <a:latin typeface="+mn-lt"/>
                <a:sym typeface="나눔고딕 Bold" panose="020D0804000000000000" pitchFamily="50" charset="-127"/>
              </a:rPr>
              <a:t>WEB</a:t>
            </a:r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 Security 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11" name="모서리가 둥근 직사각형 11">
            <a:extLst>
              <a:ext uri="{FF2B5EF4-FFF2-40B4-BE49-F238E27FC236}">
                <a16:creationId xmlns:a16="http://schemas.microsoft.com/office/drawing/2014/main" id="{0E06794C-3A0E-4C6C-A107-2BC0D496CAEF}"/>
              </a:ext>
            </a:extLst>
          </p:cNvPr>
          <p:cNvSpPr/>
          <p:nvPr/>
        </p:nvSpPr>
        <p:spPr>
          <a:xfrm>
            <a:off x="4778034" y="4881018"/>
            <a:ext cx="4140000" cy="1277850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BEAD6-BF19-4B4E-9BF6-F92C568C71FD}"/>
              </a:ext>
            </a:extLst>
          </p:cNvPr>
          <p:cNvSpPr txBox="1"/>
          <p:nvPr/>
        </p:nvSpPr>
        <p:spPr>
          <a:xfrm>
            <a:off x="4918500" y="4882691"/>
            <a:ext cx="4149329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/>
              <a:t>모든 </a:t>
            </a:r>
            <a:r>
              <a:rPr lang="en-US" altLang="ko-KR" sz="1050" dirty="0"/>
              <a:t>WEB</a:t>
            </a:r>
            <a:r>
              <a:rPr lang="ko-KR" altLang="en-US" sz="1050" dirty="0"/>
              <a:t> 실행을 격리된 환경에서 실행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감염된 웹사이트는 격리된 환경에서 실행됨으로 안전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웹사이트의 </a:t>
            </a:r>
            <a:r>
              <a:rPr lang="en-US" altLang="ko-KR" sz="1050" dirty="0"/>
              <a:t>‘</a:t>
            </a:r>
            <a:r>
              <a:rPr lang="ko-KR" altLang="en-US" sz="1050" dirty="0"/>
              <a:t>차단</a:t>
            </a:r>
            <a:r>
              <a:rPr lang="en-US" altLang="ko-KR" sz="1050" dirty="0"/>
              <a:t>`</a:t>
            </a:r>
            <a:r>
              <a:rPr lang="ko-KR" altLang="en-US" sz="1050" dirty="0"/>
              <a:t>이 아닌 </a:t>
            </a:r>
            <a:r>
              <a:rPr lang="en-US" altLang="ko-KR" sz="1050" dirty="0"/>
              <a:t>‘</a:t>
            </a:r>
            <a:r>
              <a:rPr lang="ko-KR" altLang="en-US" sz="1050" dirty="0"/>
              <a:t>격리</a:t>
            </a:r>
            <a:r>
              <a:rPr lang="en-US" altLang="ko-KR" sz="1050" dirty="0"/>
              <a:t>’</a:t>
            </a:r>
            <a:r>
              <a:rPr lang="ko-KR" altLang="en-US" sz="1050" dirty="0"/>
              <a:t>를 실행하여 사용자 감염 </a:t>
            </a:r>
            <a:r>
              <a:rPr lang="en-US" altLang="ko-KR" sz="1050" dirty="0"/>
              <a:t>0%</a:t>
            </a:r>
            <a:endParaRPr lang="en-US" altLang="ko-KR" sz="1050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/>
              <a:t>`</a:t>
            </a:r>
            <a:r>
              <a:rPr lang="ko-KR" altLang="en-US" sz="1050" dirty="0"/>
              <a:t>차단</a:t>
            </a:r>
            <a:r>
              <a:rPr lang="en-US" altLang="ko-KR" sz="1050" dirty="0"/>
              <a:t>`</a:t>
            </a:r>
            <a:r>
              <a:rPr lang="ko-KR" altLang="en-US" sz="1050" dirty="0"/>
              <a:t>을 하지 않기에</a:t>
            </a:r>
            <a:r>
              <a:rPr lang="en-US" altLang="ko-KR" sz="1050" dirty="0"/>
              <a:t> </a:t>
            </a:r>
            <a:r>
              <a:rPr lang="ko-KR" altLang="en-US" sz="1050" dirty="0"/>
              <a:t>오탐과 </a:t>
            </a:r>
            <a:r>
              <a:rPr lang="ko-KR" altLang="en-US" sz="1050" dirty="0" err="1"/>
              <a:t>미탐이</a:t>
            </a:r>
            <a:r>
              <a:rPr lang="ko-KR" altLang="en-US" sz="1050" dirty="0"/>
              <a:t> 존재하지 않음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관리자 포탈을 통한 격리현황 및 주기적 리포트 이메일 전송</a:t>
            </a:r>
            <a:endParaRPr lang="en-US" altLang="ko-KR" sz="1050" dirty="0"/>
          </a:p>
        </p:txBody>
      </p:sp>
      <p:sp>
        <p:nvSpPr>
          <p:cNvPr id="13" name="오른쪽 화살표 13">
            <a:extLst>
              <a:ext uri="{FF2B5EF4-FFF2-40B4-BE49-F238E27FC236}">
                <a16:creationId xmlns:a16="http://schemas.microsoft.com/office/drawing/2014/main" id="{E9B3C041-81D9-4859-96A5-EAC8A5508D2B}"/>
              </a:ext>
            </a:extLst>
          </p:cNvPr>
          <p:cNvSpPr/>
          <p:nvPr/>
        </p:nvSpPr>
        <p:spPr>
          <a:xfrm>
            <a:off x="4189618" y="515088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554BB13F-E227-45B4-B426-5B1CC126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6" y="4995969"/>
            <a:ext cx="180000" cy="174316"/>
          </a:xfrm>
          <a:prstGeom prst="rect">
            <a:avLst/>
          </a:prstGeom>
          <a:noFill/>
        </p:spPr>
      </p:pic>
      <p:pic>
        <p:nvPicPr>
          <p:cNvPr id="1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7D4BD56-0F57-4314-8AAD-A26BFDE7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6" y="5209603"/>
            <a:ext cx="180000" cy="174316"/>
          </a:xfrm>
          <a:prstGeom prst="rect">
            <a:avLst/>
          </a:prstGeom>
          <a:noFill/>
        </p:spPr>
      </p:pic>
      <p:pic>
        <p:nvPicPr>
          <p:cNvPr id="1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C68F88BB-5E24-4576-A838-577FFDF3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6" y="5684761"/>
            <a:ext cx="180000" cy="174316"/>
          </a:xfrm>
          <a:prstGeom prst="rect">
            <a:avLst/>
          </a:prstGeom>
          <a:noFill/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30331564-F1DE-4011-A83C-283E2328D692}"/>
              </a:ext>
            </a:extLst>
          </p:cNvPr>
          <p:cNvGrpSpPr/>
          <p:nvPr/>
        </p:nvGrpSpPr>
        <p:grpSpPr>
          <a:xfrm>
            <a:off x="278644" y="4894582"/>
            <a:ext cx="4381271" cy="1277850"/>
            <a:chOff x="242545" y="3582894"/>
            <a:chExt cx="4381271" cy="12778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70A37-A6A5-4BAF-836E-5AED9BB98AE1}"/>
                </a:ext>
              </a:extLst>
            </p:cNvPr>
            <p:cNvSpPr txBox="1"/>
            <p:nvPr/>
          </p:nvSpPr>
          <p:spPr>
            <a:xfrm>
              <a:off x="337542" y="3582894"/>
              <a:ext cx="4286274" cy="12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안전한 웹사이트에서도 악성 코드 감염 사례 발생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위협에 감염된 웹사이트 이용 시 악성 코드 감염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기존 보안솔루션의 </a:t>
              </a:r>
              <a:r>
                <a:rPr lang="en-US" altLang="ko-KR" sz="1050" dirty="0"/>
                <a:t>‘</a:t>
              </a:r>
              <a:r>
                <a:rPr lang="ko-KR" altLang="en-US" sz="1050" dirty="0"/>
                <a:t>차단</a:t>
              </a:r>
              <a:r>
                <a:rPr lang="en-US" altLang="ko-KR" sz="1050" dirty="0"/>
                <a:t>’ </a:t>
              </a:r>
              <a:r>
                <a:rPr lang="ko-KR" altLang="en-US" sz="1050" dirty="0"/>
                <a:t>정책으로는 완벽한 방어가 불가능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기존 보안솔루션의 오탐과</a:t>
              </a:r>
              <a:r>
                <a:rPr lang="en-US" altLang="ko-KR" sz="1050" dirty="0"/>
                <a:t> </a:t>
              </a:r>
              <a:r>
                <a:rPr lang="ko-KR" altLang="en-US" sz="1050" dirty="0"/>
                <a:t>미탐에 대한 관리 전문 운영 인력 필요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공격 유입 및 방어에 대한 정확한 리포트가 제공 되지 않음</a:t>
              </a:r>
              <a:endParaRPr lang="en-US" altLang="ko-KR" sz="1050" dirty="0"/>
            </a:p>
          </p:txBody>
        </p:sp>
        <p:pic>
          <p:nvPicPr>
            <p:cNvPr id="21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4B8FDFFB-6FE8-4E1C-9EF3-020A268D6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5B8B51C8-ED89-46C1-A1EB-0A09882B6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C9D495D8-344E-42C6-BFD3-FF98CBCA5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2F57D89D-9D6A-4833-98EA-7A162E16B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8B0455EB-D289-4913-8D34-2D1B093A2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358C1496-CED4-44E2-AB97-48B8FAF6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6" y="5443139"/>
            <a:ext cx="180000" cy="174316"/>
          </a:xfrm>
          <a:prstGeom prst="rect">
            <a:avLst/>
          </a:prstGeom>
          <a:noFill/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932F123A-BFE8-466B-92EC-B14BA2AF2EB4}"/>
              </a:ext>
            </a:extLst>
          </p:cNvPr>
          <p:cNvGrpSpPr/>
          <p:nvPr/>
        </p:nvGrpSpPr>
        <p:grpSpPr>
          <a:xfrm>
            <a:off x="158714" y="1686364"/>
            <a:ext cx="1092116" cy="927440"/>
            <a:chOff x="462985" y="2084686"/>
            <a:chExt cx="975719" cy="841500"/>
          </a:xfrm>
        </p:grpSpPr>
        <p:pic>
          <p:nvPicPr>
            <p:cNvPr id="46" name="Picture 5" descr="G:\Work\작업\PNG\중요.png">
              <a:extLst>
                <a:ext uri="{FF2B5EF4-FFF2-40B4-BE49-F238E27FC236}">
                  <a16:creationId xmlns:a16="http://schemas.microsoft.com/office/drawing/2014/main" id="{00C0927B-F6DA-420C-A3C5-1947D5740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97">
              <a:extLst>
                <a:ext uri="{FF2B5EF4-FFF2-40B4-BE49-F238E27FC236}">
                  <a16:creationId xmlns:a16="http://schemas.microsoft.com/office/drawing/2014/main" id="{9F47A9C4-4517-4529-96C7-1B8474994B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985" y="2120565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100" b="1" dirty="0" err="1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웹격리</a:t>
              </a:r>
              <a:endParaRPr lang="en-US" altLang="ko-KR" sz="11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1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적용을 통한</a:t>
              </a:r>
              <a:endParaRPr lang="en-US" altLang="ko-KR" sz="11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en-US" altLang="ko-KR" sz="11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Zero Malware</a:t>
              </a:r>
            </a:p>
          </p:txBody>
        </p:sp>
      </p:grpSp>
      <p:sp>
        <p:nvSpPr>
          <p:cNvPr id="48" name="모서리가 둥근 직사각형 51">
            <a:extLst>
              <a:ext uri="{FF2B5EF4-FFF2-40B4-BE49-F238E27FC236}">
                <a16:creationId xmlns:a16="http://schemas.microsoft.com/office/drawing/2014/main" id="{699C676C-89F0-4395-BC5D-0D545F7E3B5D}"/>
              </a:ext>
            </a:extLst>
          </p:cNvPr>
          <p:cNvSpPr/>
          <p:nvPr/>
        </p:nvSpPr>
        <p:spPr>
          <a:xfrm>
            <a:off x="1152257" y="1874500"/>
            <a:ext cx="1763595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WEB</a:t>
            </a:r>
            <a:r>
              <a:rPr lang="ko-KR" altLang="en-US" sz="1100" b="1" dirty="0">
                <a:solidFill>
                  <a:schemeClr val="bg1"/>
                </a:solidFill>
              </a:rPr>
              <a:t>격리 시스템을 통한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안전한 인터넷 사용 환경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9" name="모서리가 둥근 직사각형 52">
            <a:extLst>
              <a:ext uri="{FF2B5EF4-FFF2-40B4-BE49-F238E27FC236}">
                <a16:creationId xmlns:a16="http://schemas.microsoft.com/office/drawing/2014/main" id="{47CD08E6-B712-483F-895E-18C903DCE6E1}"/>
              </a:ext>
            </a:extLst>
          </p:cNvPr>
          <p:cNvSpPr/>
          <p:nvPr/>
        </p:nvSpPr>
        <p:spPr>
          <a:xfrm>
            <a:off x="2995574" y="1874500"/>
            <a:ext cx="5712133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chemeClr val="tx1"/>
                </a:solidFill>
              </a:rPr>
              <a:t>탐지가 아닌</a:t>
            </a:r>
            <a:r>
              <a:rPr lang="en-US" altLang="ko-KR" sz="1000" b="1" dirty="0">
                <a:solidFill>
                  <a:schemeClr val="tx1"/>
                </a:solidFill>
              </a:rPr>
              <a:t>, </a:t>
            </a:r>
            <a:r>
              <a:rPr lang="ko-KR" altLang="en-US" sz="1000" b="1" dirty="0">
                <a:solidFill>
                  <a:schemeClr val="tx1"/>
                </a:solidFill>
              </a:rPr>
              <a:t>분리 및 격리를 통한 웹 실행으로 멀웨어</a:t>
            </a:r>
            <a:r>
              <a:rPr lang="en-US" altLang="ko-KR" sz="1000" b="1" dirty="0">
                <a:solidFill>
                  <a:schemeClr val="tx1"/>
                </a:solidFill>
              </a:rPr>
              <a:t>, </a:t>
            </a:r>
            <a:r>
              <a:rPr lang="ko-KR" altLang="en-US" sz="1000" b="1" dirty="0">
                <a:solidFill>
                  <a:schemeClr val="tx1"/>
                </a:solidFill>
              </a:rPr>
              <a:t>악성코드의 감염경로 원천봉쇄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모든 웹 트래픽을 격리된 환경에서 실행하여 사용자의 안전한 인터넷 사용환경을 보장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pic>
        <p:nvPicPr>
          <p:cNvPr id="50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4B56EF09-5414-410A-83F6-84E0389F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6" y="5921119"/>
            <a:ext cx="180000" cy="174316"/>
          </a:xfrm>
          <a:prstGeom prst="rect">
            <a:avLst/>
          </a:prstGeom>
          <a:noFill/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8FE62BF-B55C-4409-9E2C-8E788C03296B}"/>
              </a:ext>
            </a:extLst>
          </p:cNvPr>
          <p:cNvSpPr txBox="1"/>
          <p:nvPr/>
        </p:nvSpPr>
        <p:spPr bwMode="gray">
          <a:xfrm>
            <a:off x="878326" y="14498"/>
            <a:ext cx="826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MENLO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WEB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</a:rPr>
              <a:t>ISOLATION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3" name="한쪽 모서리가 잘린 사각형 77">
            <a:extLst>
              <a:ext uri="{FF2B5EF4-FFF2-40B4-BE49-F238E27FC236}">
                <a16:creationId xmlns:a16="http://schemas.microsoft.com/office/drawing/2014/main" id="{3D6C79D1-0DC6-45E0-942A-FC992538AB9B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18.</a:t>
            </a:r>
            <a:endParaRPr lang="ko-KR" altLang="en-US" sz="2800" b="1" dirty="0"/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EC31765D-22B4-45F1-A5D6-88773C39D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785" y="2519298"/>
            <a:ext cx="6467505" cy="189865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60B515B-27C7-4DBA-BED6-28DEE82BC17F}"/>
              </a:ext>
            </a:extLst>
          </p:cNvPr>
          <p:cNvSpPr txBox="1"/>
          <p:nvPr/>
        </p:nvSpPr>
        <p:spPr>
          <a:xfrm>
            <a:off x="334159" y="6364106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79" name="Picture 74">
            <a:extLst>
              <a:ext uri="{FF2B5EF4-FFF2-40B4-BE49-F238E27FC236}">
                <a16:creationId xmlns:a16="http://schemas.microsoft.com/office/drawing/2014/main" id="{6A464801-90D6-4072-9EB9-9BA20D203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06" y="6497392"/>
            <a:ext cx="810244" cy="147877"/>
          </a:xfrm>
          <a:prstGeom prst="rect">
            <a:avLst/>
          </a:prstGeom>
        </p:spPr>
      </p:pic>
      <p:pic>
        <p:nvPicPr>
          <p:cNvPr id="82" name="Picture 68" descr="Fujitsu-logo-vector.png">
            <a:extLst>
              <a:ext uri="{FF2B5EF4-FFF2-40B4-BE49-F238E27FC236}">
                <a16:creationId xmlns:a16="http://schemas.microsoft.com/office/drawing/2014/main" id="{48579162-276C-4EA7-9975-80B4A2612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98" y="6260652"/>
            <a:ext cx="733636" cy="520882"/>
          </a:xfrm>
          <a:prstGeom prst="rect">
            <a:avLst/>
          </a:prstGeom>
        </p:spPr>
      </p:pic>
      <p:pic>
        <p:nvPicPr>
          <p:cNvPr id="84" name="Picture 49">
            <a:extLst>
              <a:ext uri="{FF2B5EF4-FFF2-40B4-BE49-F238E27FC236}">
                <a16:creationId xmlns:a16="http://schemas.microsoft.com/office/drawing/2014/main" id="{C107552F-6C71-4173-A1D0-33CBE972F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192" y="6444377"/>
            <a:ext cx="1120395" cy="214450"/>
          </a:xfrm>
          <a:prstGeom prst="rect">
            <a:avLst/>
          </a:prstGeom>
        </p:spPr>
      </p:pic>
      <p:pic>
        <p:nvPicPr>
          <p:cNvPr id="85" name="Picture 20">
            <a:extLst>
              <a:ext uri="{FF2B5EF4-FFF2-40B4-BE49-F238E27FC236}">
                <a16:creationId xmlns:a16="http://schemas.microsoft.com/office/drawing/2014/main" id="{91F974E4-E2A0-4C1A-ACDA-5262D75DF2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46" y="6352474"/>
            <a:ext cx="962025" cy="346960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163A8A22-FE71-43B8-B0CC-8AE8A6C93D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819" y="6414041"/>
            <a:ext cx="962025" cy="295275"/>
          </a:xfrm>
          <a:prstGeom prst="rect">
            <a:avLst/>
          </a:prstGeom>
        </p:spPr>
      </p:pic>
      <p:pic>
        <p:nvPicPr>
          <p:cNvPr id="87" name="Picture 12" descr="mage result for columbia bank">
            <a:extLst>
              <a:ext uri="{FF2B5EF4-FFF2-40B4-BE49-F238E27FC236}">
                <a16:creationId xmlns:a16="http://schemas.microsoft.com/office/drawing/2014/main" id="{318E0987-1C98-4D4C-9913-5C34634C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782" y="6419727"/>
            <a:ext cx="655316" cy="272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6">
            <a:extLst>
              <a:ext uri="{FF2B5EF4-FFF2-40B4-BE49-F238E27FC236}">
                <a16:creationId xmlns:a16="http://schemas.microsoft.com/office/drawing/2014/main" id="{418A52F4-A2D7-4B70-8E64-A1E6E1DF99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9935" y="6495986"/>
            <a:ext cx="947135" cy="156423"/>
          </a:xfrm>
          <a:prstGeom prst="rect">
            <a:avLst/>
          </a:prstGeom>
        </p:spPr>
      </p:pic>
      <p:pic>
        <p:nvPicPr>
          <p:cNvPr id="90" name="Picture 73">
            <a:extLst>
              <a:ext uri="{FF2B5EF4-FFF2-40B4-BE49-F238E27FC236}">
                <a16:creationId xmlns:a16="http://schemas.microsoft.com/office/drawing/2014/main" id="{3528CC25-1179-40DA-9DE5-19680A193AC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050" t="35995" r="6276" b="3052"/>
          <a:stretch/>
        </p:blipFill>
        <p:spPr>
          <a:xfrm>
            <a:off x="8247214" y="6411946"/>
            <a:ext cx="732028" cy="2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97036" y="1202472"/>
            <a:ext cx="879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APPM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은 인프라자원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서버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/DBMS/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네트워크장비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보안장비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어플리케이션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들의 최고 권한계정 및 공유계정의 패스워드를 일회용 비밀번호로 발급하며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워크플로우를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통하여 권한이 부여된 사용자에게 패스워드를 자동으로 생성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발급하는 </a:t>
            </a:r>
            <a:r>
              <a:rPr lang="ko-KR" altLang="en-US" sz="1100" b="1" dirty="0">
                <a:solidFill>
                  <a:prstClr val="black"/>
                </a:solidFill>
                <a:latin typeface="+mn-ea"/>
              </a:rPr>
              <a:t>통합 패스워드 관리 솔루션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입니다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117345" y="6354771"/>
            <a:ext cx="2057400" cy="365125"/>
          </a:xfrm>
        </p:spPr>
        <p:txBody>
          <a:bodyPr/>
          <a:lstStyle/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6032" y="1865376"/>
            <a:ext cx="8586216" cy="119786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79576" y="200251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개인정보 안정성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확보조치 기준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10123" y="2002516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정보통신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보안 업무 규정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040670" y="200251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개인정보의 기술적 관리적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보호조치기준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971216" y="2007098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정보통신망 이용촉진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및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정보보호 등에 관한 법률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34" name="모서리가 둥근 직사각형 33"/>
          <p:cNvSpPr/>
          <p:nvPr/>
        </p:nvSpPr>
        <p:spPr bwMode="ltGray">
          <a:xfrm>
            <a:off x="990832" y="3139223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 bwMode="ltGray">
          <a:xfrm>
            <a:off x="5570290" y="3140080"/>
            <a:ext cx="2520000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b="1" kern="0" dirty="0">
              <a:solidFill>
                <a:prstClr val="white"/>
              </a:solidFill>
              <a:latin typeface="맑은 고딕"/>
              <a:sym typeface="Gill Sans" charset="0"/>
            </a:endParaRPr>
          </a:p>
        </p:txBody>
      </p:sp>
      <p:sp>
        <p:nvSpPr>
          <p:cNvPr id="37" name="Rectangle 23"/>
          <p:cNvSpPr>
            <a:spLocks/>
          </p:cNvSpPr>
          <p:nvPr/>
        </p:nvSpPr>
        <p:spPr bwMode="ltGray">
          <a:xfrm>
            <a:off x="1161648" y="3174223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기존 비밀번호 관리 현황</a:t>
            </a:r>
          </a:p>
        </p:txBody>
      </p:sp>
      <p:sp>
        <p:nvSpPr>
          <p:cNvPr id="38" name="Rectangle 23"/>
          <p:cNvSpPr>
            <a:spLocks/>
          </p:cNvSpPr>
          <p:nvPr/>
        </p:nvSpPr>
        <p:spPr bwMode="ltGray">
          <a:xfrm>
            <a:off x="5620872" y="3168127"/>
            <a:ext cx="2499000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APPM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도입 후 비밀번호 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542" y="3710910"/>
            <a:ext cx="43027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제한된 운영체제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>
                <a:solidFill>
                  <a:prstClr val="black"/>
                </a:solidFill>
              </a:rPr>
              <a:t>장비에 대해서만 비밀번호 관리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획일화되고 유추 가능한 방식으로 비밀번호 설정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모든 장비의 비밀번호를 컴플라이언스에 맞춰 주기적 변경하기 어려움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동일한 비밀번호를 일정 기간</a:t>
            </a:r>
            <a:r>
              <a:rPr lang="en-US" altLang="ko-KR" sz="1050" dirty="0">
                <a:solidFill>
                  <a:prstClr val="black"/>
                </a:solidFill>
              </a:rPr>
              <a:t>(3</a:t>
            </a:r>
            <a:r>
              <a:rPr lang="ko-KR" altLang="en-US" sz="1050" dirty="0">
                <a:solidFill>
                  <a:prstClr val="black"/>
                </a:solidFill>
              </a:rPr>
              <a:t>개월</a:t>
            </a:r>
            <a:r>
              <a:rPr lang="en-US" altLang="ko-KR" sz="1050" dirty="0">
                <a:solidFill>
                  <a:prstClr val="black"/>
                </a:solidFill>
              </a:rPr>
              <a:t>) </a:t>
            </a:r>
            <a:r>
              <a:rPr lang="ko-KR" altLang="en-US" sz="1050" dirty="0">
                <a:solidFill>
                  <a:prstClr val="black"/>
                </a:solidFill>
              </a:rPr>
              <a:t>간 여러 사람이 공유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한번 변경된 비밀번호를 일정 기간</a:t>
            </a:r>
            <a:r>
              <a:rPr lang="en-US" altLang="ko-KR" sz="1050" dirty="0">
                <a:solidFill>
                  <a:prstClr val="black"/>
                </a:solidFill>
              </a:rPr>
              <a:t>(3</a:t>
            </a:r>
            <a:r>
              <a:rPr lang="ko-KR" altLang="en-US" sz="1050" dirty="0">
                <a:solidFill>
                  <a:prstClr val="black"/>
                </a:solidFill>
              </a:rPr>
              <a:t>개월</a:t>
            </a:r>
            <a:r>
              <a:rPr lang="en-US" altLang="ko-KR" sz="1050" dirty="0">
                <a:solidFill>
                  <a:prstClr val="black"/>
                </a:solidFill>
              </a:rPr>
              <a:t>) </a:t>
            </a:r>
            <a:r>
              <a:rPr lang="ko-KR" altLang="en-US" sz="1050" dirty="0">
                <a:solidFill>
                  <a:prstClr val="black"/>
                </a:solidFill>
              </a:rPr>
              <a:t>간 재사용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비밀번호를 문서 및 메일 형태로 저장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WAS, FTP, BAT </a:t>
            </a:r>
            <a:r>
              <a:rPr lang="ko-KR" altLang="en-US" sz="1050" dirty="0">
                <a:solidFill>
                  <a:prstClr val="black"/>
                </a:solidFill>
              </a:rPr>
              <a:t>등 스크립트에 비밀번호 직접 코딩 및 노출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비밀번호 사용 이력이 부실하거나 없음</a:t>
            </a:r>
            <a:endParaRPr lang="en-US" altLang="ko-KR" sz="1050" dirty="0">
              <a:solidFill>
                <a:prstClr val="black"/>
              </a:solidFill>
            </a:endParaRPr>
          </a:p>
        </p:txBody>
      </p:sp>
      <p:pic>
        <p:nvPicPr>
          <p:cNvPr id="57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376577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00961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25345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49729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74113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98497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22881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47265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2402" y="3672068"/>
            <a:ext cx="4109490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다양한 운영체제</a:t>
            </a:r>
            <a:r>
              <a:rPr lang="en-US" altLang="ko-KR" sz="1050" dirty="0">
                <a:solidFill>
                  <a:prstClr val="black"/>
                </a:solidFill>
              </a:rPr>
              <a:t>(Unix, Windows, DB, Network, </a:t>
            </a:r>
            <a:r>
              <a:rPr lang="ko-KR" altLang="en-US" sz="1050" dirty="0">
                <a:solidFill>
                  <a:prstClr val="black"/>
                </a:solidFill>
              </a:rPr>
              <a:t>보안장비</a:t>
            </a:r>
            <a:r>
              <a:rPr lang="en-US" altLang="ko-KR" sz="1050" dirty="0">
                <a:solidFill>
                  <a:prstClr val="black"/>
                </a:solidFill>
              </a:rPr>
              <a:t>) </a:t>
            </a:r>
            <a:r>
              <a:rPr lang="ko-KR" altLang="en-US" sz="1050" dirty="0">
                <a:solidFill>
                  <a:prstClr val="black"/>
                </a:solidFill>
              </a:rPr>
              <a:t>및 장비에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대한 체계적인 비밀번호 관리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비밀번호 복잡도 및 변경주기 정책에 따라 </a:t>
            </a:r>
            <a:r>
              <a:rPr lang="ko-KR" altLang="en-US" sz="1050" u="sng" dirty="0">
                <a:solidFill>
                  <a:srgbClr val="AC371C"/>
                </a:solidFill>
              </a:rPr>
              <a:t>변경 및 변경이력 관리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메일 및 문서 형태의 </a:t>
            </a:r>
            <a:r>
              <a:rPr lang="ko-KR" altLang="en-US" sz="1050" u="sng" dirty="0">
                <a:solidFill>
                  <a:srgbClr val="AC371C"/>
                </a:solidFill>
              </a:rPr>
              <a:t>비밀번호 공유 방지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사용된 비밀번호 초기화로 </a:t>
            </a:r>
            <a:r>
              <a:rPr lang="ko-KR" altLang="en-US" sz="1050" u="sng" dirty="0">
                <a:solidFill>
                  <a:srgbClr val="AC371C"/>
                </a:solidFill>
              </a:rPr>
              <a:t>재 사용 금지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</a:rPr>
              <a:t>워크플로우를</a:t>
            </a:r>
            <a:r>
              <a:rPr lang="ko-KR" altLang="en-US" sz="1050" dirty="0">
                <a:solidFill>
                  <a:prstClr val="black"/>
                </a:solidFill>
              </a:rPr>
              <a:t> 통해 </a:t>
            </a:r>
            <a:r>
              <a:rPr lang="ko-KR" altLang="en-US" sz="1050" u="sng" dirty="0">
                <a:solidFill>
                  <a:srgbClr val="AC371C"/>
                </a:solidFill>
              </a:rPr>
              <a:t>승인된 사용자만 </a:t>
            </a:r>
            <a:r>
              <a:rPr lang="ko-KR" altLang="en-US" sz="1050" dirty="0">
                <a:solidFill>
                  <a:prstClr val="black"/>
                </a:solidFill>
              </a:rPr>
              <a:t>비밀번호 확인 가능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스크립트 내</a:t>
            </a:r>
            <a:r>
              <a:rPr lang="ko-KR" altLang="en-US" sz="1050" dirty="0">
                <a:solidFill>
                  <a:prstClr val="black"/>
                </a:solidFill>
              </a:rPr>
              <a:t>의 비밀번호를 자동변경 하여 </a:t>
            </a:r>
            <a:r>
              <a:rPr lang="ko-KR" altLang="en-US" sz="1050" u="sng" dirty="0">
                <a:solidFill>
                  <a:srgbClr val="AC371C"/>
                </a:solidFill>
              </a:rPr>
              <a:t>하드코딩 방지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계정</a:t>
            </a:r>
            <a:r>
              <a:rPr lang="en-US" altLang="ko-KR" sz="1050" dirty="0">
                <a:solidFill>
                  <a:prstClr val="black"/>
                </a:solidFill>
              </a:rPr>
              <a:t>/</a:t>
            </a:r>
            <a:r>
              <a:rPr lang="ko-KR" altLang="en-US" sz="1050" dirty="0">
                <a:solidFill>
                  <a:prstClr val="black"/>
                </a:solidFill>
              </a:rPr>
              <a:t>비밀번호 사용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>
                <a:solidFill>
                  <a:prstClr val="black"/>
                </a:solidFill>
              </a:rPr>
              <a:t>승인에 관한 이력을 관리하여 내</a:t>
            </a:r>
            <a:r>
              <a:rPr lang="en-US" altLang="ko-KR" sz="1050" dirty="0">
                <a:solidFill>
                  <a:prstClr val="black"/>
                </a:solidFill>
              </a:rPr>
              <a:t>/</a:t>
            </a:r>
            <a:r>
              <a:rPr lang="ko-KR" altLang="en-US" sz="1050" dirty="0">
                <a:solidFill>
                  <a:prstClr val="black"/>
                </a:solidFill>
              </a:rPr>
              <a:t>외부 보안감사를 위한 감사 </a:t>
            </a:r>
            <a:r>
              <a:rPr lang="ko-KR" altLang="en-US" sz="1050" u="sng" dirty="0">
                <a:solidFill>
                  <a:srgbClr val="AC371C"/>
                </a:solidFill>
              </a:rPr>
              <a:t>리포트 시스템 구축</a:t>
            </a:r>
            <a:endParaRPr lang="en-US" altLang="ko-KR" sz="1050" u="sng" dirty="0">
              <a:solidFill>
                <a:srgbClr val="AC371C"/>
              </a:solidFill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4153519" y="462597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6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30354"/>
            <a:ext cx="180000" cy="174316"/>
          </a:xfrm>
          <a:prstGeom prst="rect">
            <a:avLst/>
          </a:prstGeom>
          <a:noFill/>
        </p:spPr>
      </p:pic>
      <p:pic>
        <p:nvPicPr>
          <p:cNvPr id="6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65050"/>
            <a:ext cx="180000" cy="174316"/>
          </a:xfrm>
          <a:prstGeom prst="rect">
            <a:avLst/>
          </a:prstGeom>
          <a:noFill/>
        </p:spPr>
      </p:pic>
      <p:pic>
        <p:nvPicPr>
          <p:cNvPr id="6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730226"/>
            <a:ext cx="180000" cy="174316"/>
          </a:xfrm>
          <a:prstGeom prst="rect">
            <a:avLst/>
          </a:prstGeom>
          <a:noFill/>
        </p:spPr>
      </p:pic>
      <p:pic>
        <p:nvPicPr>
          <p:cNvPr id="69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77114"/>
            <a:ext cx="180000" cy="174316"/>
          </a:xfrm>
          <a:prstGeom prst="rect">
            <a:avLst/>
          </a:prstGeom>
          <a:noFill/>
        </p:spPr>
      </p:pic>
      <p:pic>
        <p:nvPicPr>
          <p:cNvPr id="70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224002"/>
            <a:ext cx="180000" cy="174316"/>
          </a:xfrm>
          <a:prstGeom prst="rect">
            <a:avLst/>
          </a:prstGeom>
          <a:noFill/>
        </p:spPr>
      </p:pic>
      <p:pic>
        <p:nvPicPr>
          <p:cNvPr id="71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443458"/>
            <a:ext cx="180000" cy="174316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445480" y="2678824"/>
            <a:ext cx="1440000" cy="288000"/>
            <a:chOff x="321859" y="2700782"/>
            <a:chExt cx="1440000" cy="288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비밀번호 복잡도 설정</a:t>
              </a: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435525" y="2973769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2109998" y="2678824"/>
            <a:ext cx="1440000" cy="288000"/>
            <a:chOff x="1765297" y="2700782"/>
            <a:chExt cx="1440000" cy="2880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765297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비밀번호 변경주기</a:t>
              </a: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1873165" y="2973769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3774517" y="2695117"/>
            <a:ext cx="1632056" cy="255414"/>
            <a:chOff x="3100735" y="2718355"/>
            <a:chExt cx="1632056" cy="255414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3100735" y="2718355"/>
              <a:ext cx="1632056" cy="252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관리자 비밀번호 개별 설정</a:t>
              </a: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3227493" y="2973769"/>
              <a:ext cx="141283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631092" y="2678824"/>
            <a:ext cx="1440000" cy="288000"/>
            <a:chOff x="5691943" y="2678824"/>
            <a:chExt cx="1440000" cy="288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691943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비밀번호 공유 금지</a:t>
              </a: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5816893" y="295181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7295610" y="2678824"/>
            <a:ext cx="1440000" cy="288000"/>
            <a:chOff x="7365460" y="2678824"/>
            <a:chExt cx="1440000" cy="2880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7365460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err="1">
                  <a:solidFill>
                    <a:prstClr val="black"/>
                  </a:solidFill>
                </a:rPr>
                <a:t>일방향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암호화</a:t>
              </a: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7474877" y="295181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239496" y="1831758"/>
            <a:ext cx="922151" cy="821291"/>
            <a:chOff x="498062" y="2084686"/>
            <a:chExt cx="896291" cy="841500"/>
          </a:xfrm>
        </p:grpSpPr>
        <p:pic>
          <p:nvPicPr>
            <p:cNvPr id="73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97"/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72" y="612091"/>
            <a:ext cx="472993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IT Infra </a:t>
            </a:r>
            <a:r>
              <a:rPr lang="ko-KR" altLang="en-US" b="1" dirty="0">
                <a:latin typeface="+mn-ea"/>
              </a:rPr>
              <a:t>자원 비밀번호 통합관리솔루션</a:t>
            </a: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896" y="6299747"/>
            <a:ext cx="660175" cy="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C:\Temp\h1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210" y="6266393"/>
            <a:ext cx="5257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75" y="6265679"/>
            <a:ext cx="634365" cy="184309"/>
          </a:xfrm>
          <a:prstGeom prst="rect">
            <a:avLst/>
          </a:prstGeom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613" y="6259488"/>
            <a:ext cx="536734" cy="1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그림 6" descr="한글세로한줄(8)기본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51" y="6244359"/>
            <a:ext cx="481330" cy="2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47" y="6239563"/>
            <a:ext cx="942975" cy="185738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0394" y="6222096"/>
            <a:ext cx="588570" cy="2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5982" y="6312760"/>
            <a:ext cx="9906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02" y="6327142"/>
            <a:ext cx="500063" cy="95250"/>
          </a:xfrm>
          <a:prstGeom prst="rect">
            <a:avLst/>
          </a:prstGeom>
        </p:spPr>
      </p:pic>
      <p:pic>
        <p:nvPicPr>
          <p:cNvPr id="86" name="Picture 12" descr="http://www.samsung.com/common/img/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33" y="6281161"/>
            <a:ext cx="403810" cy="1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61" y="6525231"/>
            <a:ext cx="914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127" y="6547010"/>
            <a:ext cx="485902" cy="1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56" y="6257021"/>
            <a:ext cx="518466" cy="2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37" y="6537825"/>
            <a:ext cx="805126" cy="1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45" y="6560950"/>
            <a:ext cx="174308" cy="142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93" name="Picture 7" descr="한국주택금융공사 메인으로 가기!!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760" y="6524647"/>
            <a:ext cx="737426" cy="1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326" y="6520265"/>
            <a:ext cx="7715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1" y="6580000"/>
            <a:ext cx="914400" cy="104775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7035333" y="6502190"/>
            <a:ext cx="855406" cy="221482"/>
            <a:chOff x="7399999" y="6341398"/>
            <a:chExt cx="855406" cy="221482"/>
          </a:xfrm>
        </p:grpSpPr>
        <p:pic>
          <p:nvPicPr>
            <p:cNvPr id="98" name="_x215224616" descr="EMB00002bf40e3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9999" y="6341398"/>
              <a:ext cx="249394" cy="20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7557778" y="6347436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서울대학교</a:t>
              </a:r>
            </a:p>
          </p:txBody>
        </p:sp>
      </p:grpSp>
      <p:pic>
        <p:nvPicPr>
          <p:cNvPr id="97" name="그림 9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66" y="6576194"/>
            <a:ext cx="662857" cy="118095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92" y="6517877"/>
            <a:ext cx="468860" cy="224454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11" y="6280476"/>
            <a:ext cx="773430" cy="148590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07" y="6515818"/>
            <a:ext cx="560832" cy="195072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60" y="6524643"/>
            <a:ext cx="838200" cy="12573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 bwMode="gray">
          <a:xfrm>
            <a:off x="878326" y="14498"/>
            <a:ext cx="386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APPM for PASSWORD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6" name="한쪽 모서리가 잘린 사각형 9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01.</a:t>
            </a:r>
            <a:endParaRPr lang="ko-KR" altLang="en-US" sz="28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2A4346-CDC7-42C0-93F5-1EC482640D2F}"/>
              </a:ext>
            </a:extLst>
          </p:cNvPr>
          <p:cNvSpPr txBox="1"/>
          <p:nvPr/>
        </p:nvSpPr>
        <p:spPr>
          <a:xfrm>
            <a:off x="6755253" y="81936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22727042</a:t>
            </a:r>
          </a:p>
        </p:txBody>
      </p:sp>
    </p:spTree>
    <p:extLst>
      <p:ext uri="{BB962C8B-B14F-4D97-AF65-F5344CB8AC3E}">
        <p14:creationId xmlns:p14="http://schemas.microsoft.com/office/powerpoint/2010/main" val="230873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A8411-116E-4CD0-AB0B-C4EB8F3F2CF3}"/>
              </a:ext>
            </a:extLst>
          </p:cNvPr>
          <p:cNvSpPr txBox="1"/>
          <p:nvPr/>
        </p:nvSpPr>
        <p:spPr>
          <a:xfrm>
            <a:off x="152471" y="695981"/>
            <a:ext cx="8265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이메일 격리 솔루션 </a:t>
            </a:r>
            <a:r>
              <a:rPr lang="en-US" altLang="ko-KR" sz="2000" b="1" dirty="0"/>
              <a:t>–</a:t>
            </a:r>
            <a:r>
              <a:rPr lang="ko-KR" altLang="en-US" sz="2000" b="1" dirty="0"/>
              <a:t> 멀웨어 및 </a:t>
            </a:r>
            <a:r>
              <a:rPr lang="ko-KR" altLang="en-US" sz="2000" b="1" dirty="0" err="1"/>
              <a:t>피싱공격</a:t>
            </a:r>
            <a:r>
              <a:rPr lang="ko-KR" altLang="en-US" sz="2000" b="1" dirty="0"/>
              <a:t> 제거 </a:t>
            </a:r>
            <a:r>
              <a:rPr lang="en-US" altLang="ko-KR" sz="1400" b="1" dirty="0">
                <a:latin typeface="+mn-ea"/>
              </a:rPr>
              <a:t>(URL </a:t>
            </a:r>
            <a:r>
              <a:rPr lang="ko-KR" altLang="en-US" sz="1400" b="1" dirty="0">
                <a:latin typeface="+mn-ea"/>
              </a:rPr>
              <a:t>링크 및 첨부파일 격리 실행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endParaRPr lang="ko-KR" alt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F8142-EA6D-4631-9EC6-7DA99CD1FBF0}"/>
              </a:ext>
            </a:extLst>
          </p:cNvPr>
          <p:cNvSpPr txBox="1"/>
          <p:nvPr/>
        </p:nvSpPr>
        <p:spPr>
          <a:xfrm>
            <a:off x="197035" y="1202472"/>
            <a:ext cx="87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altLang="ko-KR" sz="1200" dirty="0">
                <a:latin typeface="+mn-ea"/>
              </a:rPr>
              <a:t>Menlo Security </a:t>
            </a:r>
            <a:r>
              <a:rPr lang="en-US" altLang="ko-KR" sz="1200" b="1" u="sng" dirty="0">
                <a:latin typeface="+mn-ea"/>
              </a:rPr>
              <a:t>Email Isolation </a:t>
            </a:r>
            <a:r>
              <a:rPr lang="ko-KR" altLang="en-US" sz="1200" dirty="0">
                <a:latin typeface="+mn-ea"/>
              </a:rPr>
              <a:t>서비스는 이메일 본문내 포함된 </a:t>
            </a:r>
            <a:r>
              <a:rPr lang="en-US" altLang="ko-KR" sz="1200" dirty="0">
                <a:latin typeface="+mn-ea"/>
              </a:rPr>
              <a:t>URL</a:t>
            </a:r>
            <a:r>
              <a:rPr lang="ko-KR" altLang="en-US" sz="1200" dirty="0">
                <a:latin typeface="+mn-ea"/>
              </a:rPr>
              <a:t>의 안전한 처리와 첨부파일에 대한 격리실행 및 </a:t>
            </a:r>
            <a:r>
              <a:rPr lang="en-US" altLang="ko-KR" sz="1200" dirty="0">
                <a:latin typeface="+mn-ea"/>
              </a:rPr>
              <a:t>Safe PDF</a:t>
            </a:r>
            <a:r>
              <a:rPr lang="ko-KR" altLang="en-US" sz="1200" dirty="0">
                <a:latin typeface="+mn-ea"/>
              </a:rPr>
              <a:t>변환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처리를 통하여 사용자의 안전한 이메일 사용환경을 지원합니다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32F123A-BFE8-466B-92EC-B14BA2AF2EB4}"/>
              </a:ext>
            </a:extLst>
          </p:cNvPr>
          <p:cNvGrpSpPr/>
          <p:nvPr/>
        </p:nvGrpSpPr>
        <p:grpSpPr>
          <a:xfrm>
            <a:off x="179782" y="1664137"/>
            <a:ext cx="1053795" cy="949667"/>
            <a:chOff x="462985" y="2084686"/>
            <a:chExt cx="975719" cy="841500"/>
          </a:xfrm>
        </p:grpSpPr>
        <p:pic>
          <p:nvPicPr>
            <p:cNvPr id="46" name="Picture 5" descr="G:\Work\작업\PNG\중요.png">
              <a:extLst>
                <a:ext uri="{FF2B5EF4-FFF2-40B4-BE49-F238E27FC236}">
                  <a16:creationId xmlns:a16="http://schemas.microsoft.com/office/drawing/2014/main" id="{00C0927B-F6DA-420C-A3C5-1947D5740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97">
              <a:extLst>
                <a:ext uri="{FF2B5EF4-FFF2-40B4-BE49-F238E27FC236}">
                  <a16:creationId xmlns:a16="http://schemas.microsoft.com/office/drawing/2014/main" id="{9F47A9C4-4517-4529-96C7-1B8474994B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985" y="2120565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1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멀웨어</a:t>
              </a:r>
              <a:endParaRPr lang="en-US" altLang="ko-KR" sz="11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1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</a:rPr>
                <a:t>피싱공격 완벽방어</a:t>
              </a:r>
              <a:endParaRPr lang="en-US" altLang="ko-KR" sz="11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48" name="모서리가 둥근 직사각형 51">
            <a:extLst>
              <a:ext uri="{FF2B5EF4-FFF2-40B4-BE49-F238E27FC236}">
                <a16:creationId xmlns:a16="http://schemas.microsoft.com/office/drawing/2014/main" id="{699C676C-89F0-4395-BC5D-0D545F7E3B5D}"/>
              </a:ext>
            </a:extLst>
          </p:cNvPr>
          <p:cNvSpPr/>
          <p:nvPr/>
        </p:nvSpPr>
        <p:spPr>
          <a:xfrm>
            <a:off x="1152257" y="1874500"/>
            <a:ext cx="1962902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이메일 본문</a:t>
            </a:r>
            <a:r>
              <a:rPr lang="en-US" altLang="ko-KR" sz="1100" b="1" dirty="0">
                <a:solidFill>
                  <a:schemeClr val="bg1"/>
                </a:solidFill>
              </a:rPr>
              <a:t>URL </a:t>
            </a:r>
            <a:r>
              <a:rPr lang="ko-KR" altLang="en-US" sz="1100" b="1" dirty="0">
                <a:solidFill>
                  <a:schemeClr val="bg1"/>
                </a:solidFill>
              </a:rPr>
              <a:t>격리실행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첨부파일을 </a:t>
            </a:r>
            <a:r>
              <a:rPr lang="en-US" altLang="ko-KR" sz="1100" b="1" dirty="0">
                <a:solidFill>
                  <a:schemeClr val="bg1"/>
                </a:solidFill>
              </a:rPr>
              <a:t>Safe</a:t>
            </a:r>
            <a:r>
              <a:rPr lang="ko-KR" altLang="en-US" sz="1100" b="1" dirty="0">
                <a:solidFill>
                  <a:schemeClr val="bg1"/>
                </a:solidFill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</a:rPr>
              <a:t>Doc</a:t>
            </a:r>
            <a:r>
              <a:rPr lang="ko-KR" altLang="en-US" sz="1100" b="1" dirty="0">
                <a:solidFill>
                  <a:schemeClr val="bg1"/>
                </a:solidFill>
              </a:rPr>
              <a:t>로</a:t>
            </a:r>
            <a:r>
              <a:rPr lang="en-US" altLang="ko-KR" sz="1100" b="1" dirty="0">
                <a:solidFill>
                  <a:schemeClr val="bg1"/>
                </a:solidFill>
              </a:rPr>
              <a:t> </a:t>
            </a:r>
            <a:r>
              <a:rPr lang="ko-KR" altLang="en-US" sz="1100" b="1" dirty="0">
                <a:solidFill>
                  <a:schemeClr val="bg1"/>
                </a:solidFill>
              </a:rPr>
              <a:t>변환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9" name="모서리가 둥근 직사각형 52">
            <a:extLst>
              <a:ext uri="{FF2B5EF4-FFF2-40B4-BE49-F238E27FC236}">
                <a16:creationId xmlns:a16="http://schemas.microsoft.com/office/drawing/2014/main" id="{47CD08E6-B712-483F-895E-18C903DCE6E1}"/>
              </a:ext>
            </a:extLst>
          </p:cNvPr>
          <p:cNvSpPr/>
          <p:nvPr/>
        </p:nvSpPr>
        <p:spPr>
          <a:xfrm>
            <a:off x="3177153" y="1874500"/>
            <a:ext cx="5613164" cy="5400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prstClr val="black"/>
                </a:solidFill>
              </a:rPr>
              <a:t>이메일</a:t>
            </a:r>
            <a:r>
              <a:rPr lang="en-US" altLang="ko-KR" sz="1000" b="1" dirty="0">
                <a:solidFill>
                  <a:prstClr val="black"/>
                </a:solidFill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</a:rPr>
              <a:t>본문 내 포함된</a:t>
            </a:r>
            <a:r>
              <a:rPr lang="en-US" altLang="ko-KR" sz="1000" b="1" dirty="0">
                <a:solidFill>
                  <a:prstClr val="black"/>
                </a:solidFill>
              </a:rPr>
              <a:t> URL </a:t>
            </a:r>
            <a:r>
              <a:rPr lang="ko-KR" altLang="en-US" sz="1000" b="1" dirty="0">
                <a:solidFill>
                  <a:prstClr val="black"/>
                </a:solidFill>
              </a:rPr>
              <a:t>위협에 대한 유일한 보안솔루션으로 안전한 이메일 사용 환경 제공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</a:rPr>
              <a:t>Gmail, O365, Exchange Server </a:t>
            </a:r>
            <a:r>
              <a:rPr lang="ko-KR" altLang="en-US" sz="1000" b="1" dirty="0">
                <a:solidFill>
                  <a:schemeClr val="tx1"/>
                </a:solidFill>
              </a:rPr>
              <a:t>및 다양한 이메일 클라이언트 환경에 대한 완벽 지원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FE62BF-B55C-4409-9E2C-8E788C03296B}"/>
              </a:ext>
            </a:extLst>
          </p:cNvPr>
          <p:cNvSpPr txBox="1"/>
          <p:nvPr/>
        </p:nvSpPr>
        <p:spPr bwMode="gray">
          <a:xfrm>
            <a:off x="878326" y="14498"/>
            <a:ext cx="826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MENLO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rgbClr val="FFFF00"/>
                </a:solidFill>
              </a:rPr>
              <a:t>EMAIL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</a:rPr>
              <a:t>ISOLATION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60B515B-27C7-4DBA-BED6-28DEE82BC17F}"/>
              </a:ext>
            </a:extLst>
          </p:cNvPr>
          <p:cNvSpPr txBox="1"/>
          <p:nvPr/>
        </p:nvSpPr>
        <p:spPr>
          <a:xfrm>
            <a:off x="334159" y="6364106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79" name="Picture 74">
            <a:extLst>
              <a:ext uri="{FF2B5EF4-FFF2-40B4-BE49-F238E27FC236}">
                <a16:creationId xmlns:a16="http://schemas.microsoft.com/office/drawing/2014/main" id="{6A464801-90D6-4072-9EB9-9BA20D20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06" y="6497392"/>
            <a:ext cx="810244" cy="147877"/>
          </a:xfrm>
          <a:prstGeom prst="rect">
            <a:avLst/>
          </a:prstGeom>
        </p:spPr>
      </p:pic>
      <p:pic>
        <p:nvPicPr>
          <p:cNvPr id="82" name="Picture 68" descr="Fujitsu-logo-vector.png">
            <a:extLst>
              <a:ext uri="{FF2B5EF4-FFF2-40B4-BE49-F238E27FC236}">
                <a16:creationId xmlns:a16="http://schemas.microsoft.com/office/drawing/2014/main" id="{48579162-276C-4EA7-9975-80B4A2612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98" y="6260652"/>
            <a:ext cx="733636" cy="520882"/>
          </a:xfrm>
          <a:prstGeom prst="rect">
            <a:avLst/>
          </a:prstGeom>
        </p:spPr>
      </p:pic>
      <p:pic>
        <p:nvPicPr>
          <p:cNvPr id="84" name="Picture 49">
            <a:extLst>
              <a:ext uri="{FF2B5EF4-FFF2-40B4-BE49-F238E27FC236}">
                <a16:creationId xmlns:a16="http://schemas.microsoft.com/office/drawing/2014/main" id="{C107552F-6C71-4173-A1D0-33CBE972F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92" y="6444377"/>
            <a:ext cx="1120395" cy="214450"/>
          </a:xfrm>
          <a:prstGeom prst="rect">
            <a:avLst/>
          </a:prstGeom>
        </p:spPr>
      </p:pic>
      <p:pic>
        <p:nvPicPr>
          <p:cNvPr id="85" name="Picture 20">
            <a:extLst>
              <a:ext uri="{FF2B5EF4-FFF2-40B4-BE49-F238E27FC236}">
                <a16:creationId xmlns:a16="http://schemas.microsoft.com/office/drawing/2014/main" id="{91F974E4-E2A0-4C1A-ACDA-5262D75DF2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46" y="6352474"/>
            <a:ext cx="962025" cy="346960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163A8A22-FE71-43B8-B0CC-8AE8A6C93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819" y="6414041"/>
            <a:ext cx="962025" cy="295275"/>
          </a:xfrm>
          <a:prstGeom prst="rect">
            <a:avLst/>
          </a:prstGeom>
        </p:spPr>
      </p:pic>
      <p:pic>
        <p:nvPicPr>
          <p:cNvPr id="87" name="Picture 12" descr="mage result for columbia bank">
            <a:extLst>
              <a:ext uri="{FF2B5EF4-FFF2-40B4-BE49-F238E27FC236}">
                <a16:creationId xmlns:a16="http://schemas.microsoft.com/office/drawing/2014/main" id="{318E0987-1C98-4D4C-9913-5C34634C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782" y="6419727"/>
            <a:ext cx="655316" cy="272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6">
            <a:extLst>
              <a:ext uri="{FF2B5EF4-FFF2-40B4-BE49-F238E27FC236}">
                <a16:creationId xmlns:a16="http://schemas.microsoft.com/office/drawing/2014/main" id="{418A52F4-A2D7-4B70-8E64-A1E6E1DF99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9935" y="6495986"/>
            <a:ext cx="947135" cy="156423"/>
          </a:xfrm>
          <a:prstGeom prst="rect">
            <a:avLst/>
          </a:prstGeom>
        </p:spPr>
      </p:pic>
      <p:pic>
        <p:nvPicPr>
          <p:cNvPr id="90" name="Picture 73">
            <a:extLst>
              <a:ext uri="{FF2B5EF4-FFF2-40B4-BE49-F238E27FC236}">
                <a16:creationId xmlns:a16="http://schemas.microsoft.com/office/drawing/2014/main" id="{3528CC25-1179-40DA-9DE5-19680A193AC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50" t="35995" r="6276" b="3052"/>
          <a:stretch/>
        </p:blipFill>
        <p:spPr>
          <a:xfrm>
            <a:off x="8247214" y="6411946"/>
            <a:ext cx="732028" cy="291302"/>
          </a:xfrm>
          <a:prstGeom prst="rect">
            <a:avLst/>
          </a:prstGeom>
        </p:spPr>
      </p:pic>
      <p:sp>
        <p:nvSpPr>
          <p:cNvPr id="150" name="한쪽 모서리가 잘린 사각형 77">
            <a:extLst>
              <a:ext uri="{FF2B5EF4-FFF2-40B4-BE49-F238E27FC236}">
                <a16:creationId xmlns:a16="http://schemas.microsoft.com/office/drawing/2014/main" id="{B4A15A9F-52BB-43C6-B282-6F6B2B0D9061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19.</a:t>
            </a:r>
            <a:endParaRPr lang="ko-KR" altLang="en-US" sz="28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5B5A1F8-8FBE-4BEF-A4D1-B0218EBBCF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314" y="2918530"/>
            <a:ext cx="4412500" cy="2679018"/>
          </a:xfrm>
          <a:prstGeom prst="rect">
            <a:avLst/>
          </a:prstGeom>
        </p:spPr>
      </p:pic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E494632A-9635-4252-A644-20B65D15E7FB}"/>
              </a:ext>
            </a:extLst>
          </p:cNvPr>
          <p:cNvSpPr/>
          <p:nvPr/>
        </p:nvSpPr>
        <p:spPr>
          <a:xfrm>
            <a:off x="4717471" y="2721795"/>
            <a:ext cx="4276475" cy="1474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2" name="모서리가 둥근 직사각형 7">
            <a:extLst>
              <a:ext uri="{FF2B5EF4-FFF2-40B4-BE49-F238E27FC236}">
                <a16:creationId xmlns:a16="http://schemas.microsoft.com/office/drawing/2014/main" id="{53569529-39F6-4885-B3E7-0974FD46FB54}"/>
              </a:ext>
            </a:extLst>
          </p:cNvPr>
          <p:cNvSpPr/>
          <p:nvPr/>
        </p:nvSpPr>
        <p:spPr bwMode="ltGray">
          <a:xfrm>
            <a:off x="5390984" y="2537454"/>
            <a:ext cx="3172571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53" name="Rectangle 23">
            <a:extLst>
              <a:ext uri="{FF2B5EF4-FFF2-40B4-BE49-F238E27FC236}">
                <a16:creationId xmlns:a16="http://schemas.microsoft.com/office/drawing/2014/main" id="{51084FAD-ADE1-4110-B0E9-B3D2D13BD491}"/>
              </a:ext>
            </a:extLst>
          </p:cNvPr>
          <p:cNvSpPr>
            <a:spLocks/>
          </p:cNvSpPr>
          <p:nvPr/>
        </p:nvSpPr>
        <p:spPr bwMode="ltGray">
          <a:xfrm>
            <a:off x="5727713" y="2570295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기존 사용 환경</a:t>
            </a:r>
          </a:p>
        </p:txBody>
      </p: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18BD0143-7507-4A8F-B4B7-FD1918012662}"/>
              </a:ext>
            </a:extLst>
          </p:cNvPr>
          <p:cNvGrpSpPr/>
          <p:nvPr/>
        </p:nvGrpSpPr>
        <p:grpSpPr>
          <a:xfrm>
            <a:off x="4849593" y="2902080"/>
            <a:ext cx="4018333" cy="1277850"/>
            <a:chOff x="242545" y="3566992"/>
            <a:chExt cx="4054182" cy="1277850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BCA3056-7A4A-4296-99A2-C9B0CE34EF92}"/>
                </a:ext>
              </a:extLst>
            </p:cNvPr>
            <p:cNvSpPr txBox="1"/>
            <p:nvPr/>
          </p:nvSpPr>
          <p:spPr>
            <a:xfrm>
              <a:off x="347300" y="3566992"/>
              <a:ext cx="3949427" cy="12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이메일 본문의 </a:t>
              </a:r>
              <a:r>
                <a:rPr lang="en-US" altLang="ko-KR" sz="1050" dirty="0"/>
                <a:t>URL</a:t>
              </a:r>
              <a:r>
                <a:rPr lang="ko-KR" altLang="en-US" sz="1050" dirty="0"/>
                <a:t> 공격에 대한 방어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피싱사이트 </a:t>
              </a:r>
              <a:r>
                <a:rPr lang="ko-KR" altLang="en-US" sz="1050" dirty="0" err="1"/>
                <a:t>접속등으로</a:t>
              </a:r>
              <a:r>
                <a:rPr lang="ko-KR" altLang="en-US" sz="1050" dirty="0"/>
                <a:t> 인한 중요한 </a:t>
              </a:r>
              <a:r>
                <a:rPr lang="ko-KR" altLang="en-US" sz="1050" dirty="0" err="1"/>
                <a:t>크리덴셜</a:t>
              </a:r>
              <a:r>
                <a:rPr lang="ko-KR" altLang="en-US" sz="1050" dirty="0"/>
                <a:t> 정보 유출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사이트 분석솔루션은  </a:t>
              </a:r>
              <a:r>
                <a:rPr lang="ko-KR" altLang="en-US" sz="1050" dirty="0" err="1"/>
                <a:t>오탐</a:t>
              </a:r>
              <a:r>
                <a:rPr lang="ko-KR" altLang="en-US" sz="1050" dirty="0"/>
                <a:t> 및 미탐이 발생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많은 피싱 방지 솔루션은 사용자 교육에 의존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최신의 악성 사이트에 대한 차단 및 통제가 어려움</a:t>
              </a:r>
              <a:endParaRPr lang="en-US" altLang="ko-KR" sz="1050" dirty="0"/>
            </a:p>
          </p:txBody>
        </p:sp>
        <p:pic>
          <p:nvPicPr>
            <p:cNvPr id="156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3BDF0207-999B-425F-836C-98746C417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AEC6B9DA-0D2E-4761-B5E9-980100BDF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ACD6ADC5-79EA-48E2-962B-E15BE5516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4854D755-5CB0-428F-B2E0-02D6C0484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CCA09513-C714-4FE3-A8A6-FE69E8293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38B9140C-005F-4152-9B5E-C14DBB6776B4}"/>
              </a:ext>
            </a:extLst>
          </p:cNvPr>
          <p:cNvSpPr/>
          <p:nvPr/>
        </p:nvSpPr>
        <p:spPr>
          <a:xfrm>
            <a:off x="4717471" y="4618886"/>
            <a:ext cx="4276475" cy="149548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62" name="모서리가 둥근 직사각형 8">
            <a:extLst>
              <a:ext uri="{FF2B5EF4-FFF2-40B4-BE49-F238E27FC236}">
                <a16:creationId xmlns:a16="http://schemas.microsoft.com/office/drawing/2014/main" id="{E5CBB239-779C-41E3-B98C-4AC9239E738B}"/>
              </a:ext>
            </a:extLst>
          </p:cNvPr>
          <p:cNvSpPr/>
          <p:nvPr/>
        </p:nvSpPr>
        <p:spPr bwMode="ltGray">
          <a:xfrm>
            <a:off x="5390984" y="4435401"/>
            <a:ext cx="317257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Gill Sans" charset="0"/>
            </a:endParaRPr>
          </a:p>
        </p:txBody>
      </p:sp>
      <p:sp>
        <p:nvSpPr>
          <p:cNvPr id="163" name="Rectangle 23">
            <a:extLst>
              <a:ext uri="{FF2B5EF4-FFF2-40B4-BE49-F238E27FC236}">
                <a16:creationId xmlns:a16="http://schemas.microsoft.com/office/drawing/2014/main" id="{E2AFCF8A-B7AB-4088-912A-675691EE0D00}"/>
              </a:ext>
            </a:extLst>
          </p:cNvPr>
          <p:cNvSpPr>
            <a:spLocks/>
          </p:cNvSpPr>
          <p:nvPr/>
        </p:nvSpPr>
        <p:spPr bwMode="ltGray">
          <a:xfrm>
            <a:off x="5390982" y="4460475"/>
            <a:ext cx="3172573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MENLO EMAIL Security </a:t>
            </a:r>
            <a:r>
              <a:rPr lang="ko-KR" altLang="en-US" sz="1400" b="1" dirty="0">
                <a:solidFill>
                  <a:schemeClr val="bg1"/>
                </a:solidFill>
                <a:latin typeface="+mn-lt"/>
                <a:sym typeface="나눔고딕 Bold" panose="020D0804000000000000" pitchFamily="50" charset="-127"/>
              </a:rPr>
              <a:t>도입 후</a:t>
            </a:r>
          </a:p>
        </p:txBody>
      </p:sp>
      <p:sp>
        <p:nvSpPr>
          <p:cNvPr id="164" name="모서리가 둥근 직사각형 11">
            <a:extLst>
              <a:ext uri="{FF2B5EF4-FFF2-40B4-BE49-F238E27FC236}">
                <a16:creationId xmlns:a16="http://schemas.microsoft.com/office/drawing/2014/main" id="{883677F6-9BF6-4F59-9906-2C853061FF52}"/>
              </a:ext>
            </a:extLst>
          </p:cNvPr>
          <p:cNvSpPr/>
          <p:nvPr/>
        </p:nvSpPr>
        <p:spPr>
          <a:xfrm>
            <a:off x="4770082" y="4801508"/>
            <a:ext cx="4193257" cy="1277850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77E5E8-1A65-493D-8221-4EDBE9485EC8}"/>
              </a:ext>
            </a:extLst>
          </p:cNvPr>
          <p:cNvSpPr txBox="1"/>
          <p:nvPr/>
        </p:nvSpPr>
        <p:spPr>
          <a:xfrm>
            <a:off x="4950303" y="4803181"/>
            <a:ext cx="3988432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/>
              <a:t>이메일 본문의 </a:t>
            </a:r>
            <a:r>
              <a:rPr lang="en-US" altLang="ko-KR" sz="1050" dirty="0"/>
              <a:t>URL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실행시</a:t>
            </a:r>
            <a:r>
              <a:rPr lang="ko-KR" altLang="en-US" sz="1050" dirty="0"/>
              <a:t> 안전한 </a:t>
            </a:r>
            <a:r>
              <a:rPr lang="en-US" altLang="ko-KR" sz="1050" dirty="0"/>
              <a:t>‘</a:t>
            </a:r>
            <a:r>
              <a:rPr lang="ko-KR" altLang="en-US" sz="1050" dirty="0"/>
              <a:t>격리 </a:t>
            </a:r>
            <a:r>
              <a:rPr lang="ko-KR" altLang="en-US" sz="1050" dirty="0" err="1"/>
              <a:t>플렛폼</a:t>
            </a:r>
            <a:r>
              <a:rPr lang="en-US" altLang="ko-KR" sz="1050" dirty="0"/>
              <a:t>’</a:t>
            </a:r>
            <a:r>
              <a:rPr lang="ko-KR" altLang="en-US" sz="1050" dirty="0"/>
              <a:t>에서 실행 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사용자 웹 세션을 격리하고 실행함으로 악성프로그램 위협제거</a:t>
            </a:r>
            <a:endParaRPr lang="en-US" altLang="ko-KR" sz="1050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위험도가 높은 웹페이지는 </a:t>
            </a:r>
            <a:r>
              <a:rPr lang="en-US" altLang="ko-KR" sz="1050" dirty="0"/>
              <a:t>Read-Only</a:t>
            </a:r>
            <a:r>
              <a:rPr lang="ko-KR" altLang="en-US" sz="1050" dirty="0"/>
              <a:t>로 실행하여 입력 차단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첨부파일에 확인 시 </a:t>
            </a:r>
            <a:r>
              <a:rPr lang="en-US" altLang="ko-KR" sz="1050" dirty="0"/>
              <a:t>Safe PDF</a:t>
            </a:r>
            <a:r>
              <a:rPr lang="ko-KR" altLang="en-US" sz="1050" dirty="0"/>
              <a:t>로 변환 제공하여</a:t>
            </a:r>
            <a:r>
              <a:rPr lang="en-US" altLang="ko-KR" sz="1050" dirty="0"/>
              <a:t> </a:t>
            </a:r>
            <a:r>
              <a:rPr lang="ko-KR" altLang="en-US" sz="1050" dirty="0"/>
              <a:t>악성코드 실행 차단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필요시 원본 첨부파일 다운로드 권한 설정 기능 제공</a:t>
            </a:r>
            <a:endParaRPr lang="en-US" altLang="ko-KR" sz="1050" dirty="0"/>
          </a:p>
        </p:txBody>
      </p:sp>
      <p:sp>
        <p:nvSpPr>
          <p:cNvPr id="166" name="오른쪽 화살표 13">
            <a:extLst>
              <a:ext uri="{FF2B5EF4-FFF2-40B4-BE49-F238E27FC236}">
                <a16:creationId xmlns:a16="http://schemas.microsoft.com/office/drawing/2014/main" id="{FF19D2DC-F136-4889-9D8A-5A9FDC6A7B3A}"/>
              </a:ext>
            </a:extLst>
          </p:cNvPr>
          <p:cNvSpPr/>
          <p:nvPr/>
        </p:nvSpPr>
        <p:spPr>
          <a:xfrm rot="5400000">
            <a:off x="6524657" y="3892712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8C5B64B7-7DFC-492A-BC37-6571AE5A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40" y="4892606"/>
            <a:ext cx="180000" cy="174316"/>
          </a:xfrm>
          <a:prstGeom prst="rect">
            <a:avLst/>
          </a:prstGeom>
          <a:noFill/>
        </p:spPr>
      </p:pic>
      <p:pic>
        <p:nvPicPr>
          <p:cNvPr id="16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B18AA561-AE36-4AEB-B0E0-A0833456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40" y="5130093"/>
            <a:ext cx="180000" cy="174316"/>
          </a:xfrm>
          <a:prstGeom prst="rect">
            <a:avLst/>
          </a:prstGeom>
          <a:noFill/>
        </p:spPr>
      </p:pic>
      <p:pic>
        <p:nvPicPr>
          <p:cNvPr id="169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71A2154-6AA4-41B3-9DD7-49DC7CA8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40" y="5605251"/>
            <a:ext cx="180000" cy="174316"/>
          </a:xfrm>
          <a:prstGeom prst="rect">
            <a:avLst/>
          </a:prstGeom>
          <a:noFill/>
        </p:spPr>
      </p:pic>
      <p:pic>
        <p:nvPicPr>
          <p:cNvPr id="170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003B565-47A2-495C-8ED5-E164269C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40" y="5363629"/>
            <a:ext cx="180000" cy="174316"/>
          </a:xfrm>
          <a:prstGeom prst="rect">
            <a:avLst/>
          </a:prstGeom>
          <a:noFill/>
        </p:spPr>
      </p:pic>
      <p:pic>
        <p:nvPicPr>
          <p:cNvPr id="171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072BB3A0-63F8-482A-9576-DD648476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40" y="5841609"/>
            <a:ext cx="180000" cy="17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27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97036" y="1202472"/>
            <a:ext cx="87948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err="1">
                <a:solidFill>
                  <a:prstClr val="black"/>
                </a:solidFill>
                <a:latin typeface="+mn-ea"/>
              </a:rPr>
              <a:t>NetWitness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Platform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은 기존 </a:t>
            </a:r>
            <a:r>
              <a:rPr lang="en-US" altLang="ko-KR" sz="1100" dirty="0" err="1">
                <a:solidFill>
                  <a:prstClr val="black"/>
                </a:solidFill>
                <a:latin typeface="+mn-ea"/>
              </a:rPr>
              <a:t>SIEM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솔루션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APT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솔루션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en-US" altLang="ko-KR" sz="1100" dirty="0" err="1">
                <a:solidFill>
                  <a:prstClr val="black"/>
                </a:solidFill>
                <a:latin typeface="+mn-ea"/>
              </a:rPr>
              <a:t>UEBA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솔루션의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미탐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및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오탐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이슈를 보완합니다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단순히 로그 및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넷플로우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뿐만 아니라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패킷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및 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엔드포인트까지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실시간으로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100%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수집 및 분석 가능하며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외부 공격 및 내부 이상 </a:t>
            </a:r>
            <a:r>
              <a:rPr lang="ko-KR" altLang="en-US" sz="1100">
                <a:solidFill>
                  <a:prstClr val="black"/>
                </a:solidFill>
                <a:latin typeface="+mn-ea"/>
              </a:rPr>
              <a:t>행위 탐지 및 원본 트래픽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1100">
                <a:solidFill>
                  <a:prstClr val="black"/>
                </a:solidFill>
                <a:latin typeface="+mn-ea"/>
              </a:rPr>
              <a:t>로그 조회를 통한 상세 분석 환경을 제공합니다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9038" y="3958424"/>
            <a:ext cx="4284001" cy="2217278"/>
            <a:chOff x="249038" y="3452262"/>
            <a:chExt cx="4284001" cy="2309929"/>
          </a:xfrm>
        </p:grpSpPr>
        <p:sp>
          <p:nvSpPr>
            <p:cNvPr id="8" name="직사각형 7"/>
            <p:cNvSpPr/>
            <p:nvPr/>
          </p:nvSpPr>
          <p:spPr>
            <a:xfrm>
              <a:off x="249038" y="3719150"/>
              <a:ext cx="4284000" cy="20430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 bwMode="ltGray">
            <a:xfrm>
              <a:off x="990832" y="3452262"/>
              <a:ext cx="2520000" cy="324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ctr"/>
            <a:lstStyle/>
            <a:p>
              <a:pPr algn="ctr"/>
              <a:endParaRPr lang="ko-KR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23"/>
            <p:cNvSpPr>
              <a:spLocks/>
            </p:cNvSpPr>
            <p:nvPr/>
          </p:nvSpPr>
          <p:spPr bwMode="ltGray">
            <a:xfrm>
              <a:off x="1161648" y="3487262"/>
              <a:ext cx="2219671" cy="254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ko-KR" altLang="en-US" sz="1400" b="1" dirty="0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고객의 고민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543" y="3710910"/>
              <a:ext cx="4195496" cy="182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prstClr val="black"/>
                  </a:solidFill>
                </a:rPr>
                <a:t>외부 공격 및 내부 이상 행위에 대한 증거 보존 및 재현의 어려움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근본적인 원인 규명 및 재발 방지 이슈 발생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               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prstClr val="black"/>
                  </a:solidFill>
                </a:rPr>
                <a:t> 외부 공격 및 내부 이상 행위 발생 이전에 빠른 탐지 및 대응 어려움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특정 네트워크 계층</a:t>
              </a:r>
              <a:r>
                <a:rPr lang="en-US" altLang="ko-KR" sz="900" dirty="0">
                  <a:solidFill>
                    <a:prstClr val="black"/>
                  </a:solidFill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</a:rPr>
                <a:t>및</a:t>
              </a:r>
              <a:r>
                <a:rPr lang="en-US" altLang="ko-KR" sz="900" dirty="0">
                  <a:solidFill>
                    <a:prstClr val="black"/>
                  </a:solidFill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</a:rPr>
                <a:t>프로토콜이 아닌</a:t>
              </a:r>
              <a:r>
                <a:rPr lang="en-US" altLang="ko-KR" sz="900" dirty="0">
                  <a:solidFill>
                    <a:prstClr val="black"/>
                  </a:solidFill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</a:rPr>
                <a:t>네트워크 전반의 실시간 탐지</a:t>
              </a:r>
              <a:r>
                <a:rPr lang="en-US" altLang="ko-KR" sz="900" dirty="0">
                  <a:solidFill>
                    <a:prstClr val="black"/>
                  </a:solidFill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</a:rPr>
                <a:t>필요성 </a:t>
              </a:r>
            </a:p>
            <a:p>
              <a:pPr>
                <a:lnSpc>
                  <a:spcPct val="150000"/>
                </a:lnSpc>
              </a:pPr>
              <a:endParaRPr lang="ko-KR" altLang="en-US" sz="900" dirty="0">
                <a:solidFill>
                  <a:prstClr val="black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prstClr val="black"/>
                  </a:solidFill>
                </a:rPr>
                <a:t> 기존</a:t>
              </a:r>
              <a:r>
                <a:rPr lang="en-US" altLang="ko-KR" sz="900" dirty="0">
                  <a:solidFill>
                    <a:prstClr val="black"/>
                  </a:solidFill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</a:rPr>
                <a:t>보안 솔루션 우회 및 변종 공격 대응의 어려움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기존 </a:t>
              </a:r>
              <a:r>
                <a:rPr lang="en-US" altLang="ko-KR" sz="900" dirty="0" err="1">
                  <a:solidFill>
                    <a:prstClr val="black"/>
                  </a:solidFill>
                </a:rPr>
                <a:t>SIEM</a:t>
              </a:r>
              <a:r>
                <a:rPr lang="en-US" altLang="ko-KR" sz="900" dirty="0">
                  <a:solidFill>
                    <a:prstClr val="black"/>
                  </a:solidFill>
                </a:rPr>
                <a:t>, APT, </a:t>
              </a:r>
              <a:r>
                <a:rPr lang="en-US" altLang="ko-KR" sz="900" dirty="0" err="1">
                  <a:solidFill>
                    <a:prstClr val="black"/>
                  </a:solidFill>
                </a:rPr>
                <a:t>UEBA</a:t>
              </a:r>
              <a:r>
                <a:rPr lang="en-US" altLang="ko-KR" sz="900" dirty="0">
                  <a:solidFill>
                    <a:prstClr val="black"/>
                  </a:solidFill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</a:rPr>
                <a:t>솔루션에서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미탐</a:t>
              </a:r>
              <a:r>
                <a:rPr lang="en-US" altLang="ko-KR" sz="900" dirty="0">
                  <a:solidFill>
                    <a:prstClr val="black"/>
                  </a:solidFill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오탐</a:t>
              </a:r>
              <a:r>
                <a:rPr lang="ko-KR" altLang="en-US" sz="900" dirty="0">
                  <a:solidFill>
                    <a:prstClr val="black"/>
                  </a:solidFill>
                </a:rPr>
                <a:t> 이슈 발생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741935" y="4009730"/>
            <a:ext cx="4140000" cy="2234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71" y="612091"/>
            <a:ext cx="842615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네트워크 포렌식 및 전산망 이상 행위 탐지 솔루션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차세대 </a:t>
            </a:r>
            <a:r>
              <a:rPr lang="en-US" altLang="ko-KR" b="1" dirty="0">
                <a:latin typeface="+mn-ea"/>
              </a:rPr>
              <a:t>SIEM </a:t>
            </a:r>
            <a:r>
              <a:rPr lang="ko-KR" altLang="en-US" b="1" dirty="0">
                <a:latin typeface="+mn-ea"/>
              </a:rPr>
              <a:t>솔루션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sp>
        <p:nvSpPr>
          <p:cNvPr id="92" name="TextBox 91"/>
          <p:cNvSpPr txBox="1"/>
          <p:nvPr/>
        </p:nvSpPr>
        <p:spPr bwMode="gray">
          <a:xfrm>
            <a:off x="878325" y="14498"/>
            <a:ext cx="469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RSA </a:t>
            </a:r>
            <a:r>
              <a:rPr lang="en-US" altLang="ko-KR" sz="3200" b="1" dirty="0" err="1">
                <a:solidFill>
                  <a:schemeClr val="bg1"/>
                </a:solidFill>
              </a:rPr>
              <a:t>NetWitness</a:t>
            </a:r>
            <a:r>
              <a:rPr lang="en-US" altLang="ko-KR" sz="3200" b="1" dirty="0">
                <a:solidFill>
                  <a:schemeClr val="bg1"/>
                </a:solidFill>
              </a:rPr>
              <a:t> Platform 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23816" y="3919711"/>
            <a:ext cx="4328830" cy="2255991"/>
            <a:chOff x="4623816" y="3411932"/>
            <a:chExt cx="4328830" cy="2651911"/>
          </a:xfrm>
        </p:grpSpPr>
        <p:sp>
          <p:nvSpPr>
            <p:cNvPr id="33" name="직사각형 32"/>
            <p:cNvSpPr/>
            <p:nvPr/>
          </p:nvSpPr>
          <p:spPr>
            <a:xfrm>
              <a:off x="4623816" y="3726602"/>
              <a:ext cx="4320000" cy="2337241"/>
            </a:xfrm>
            <a:prstGeom prst="rect">
              <a:avLst/>
            </a:prstGeom>
            <a:solidFill>
              <a:srgbClr val="EED7D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1600" b="1">
                <a:solidFill>
                  <a:srgbClr val="C00000"/>
                </a:solidFill>
                <a:sym typeface="Gill Sans" charset="0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 bwMode="ltGray">
            <a:xfrm>
              <a:off x="5570290" y="3411932"/>
              <a:ext cx="2520000" cy="322287"/>
            </a:xfrm>
            <a:prstGeom prst="roundRect">
              <a:avLst/>
            </a:prstGeom>
            <a:solidFill>
              <a:srgbClr val="A52F01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1" rIns="91440" bIns="45721"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b="1" kern="0" dirty="0">
                <a:solidFill>
                  <a:prstClr val="white"/>
                </a:solidFill>
                <a:latin typeface="맑은 고딕"/>
                <a:sym typeface="Gill Sans" charset="0"/>
              </a:endParaRPr>
            </a:p>
          </p:txBody>
        </p:sp>
        <p:sp>
          <p:nvSpPr>
            <p:cNvPr id="38" name="Rectangle 23"/>
            <p:cNvSpPr>
              <a:spLocks/>
            </p:cNvSpPr>
            <p:nvPr/>
          </p:nvSpPr>
          <p:spPr bwMode="ltGray">
            <a:xfrm>
              <a:off x="5620872" y="3439979"/>
              <a:ext cx="2499000" cy="2661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ko-KR" sz="1400" b="1" dirty="0" err="1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NetWitness</a:t>
              </a:r>
              <a:r>
                <a:rPr lang="en-US" altLang="ko-KR" sz="1400" b="1" dirty="0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 </a:t>
              </a:r>
              <a:r>
                <a:rPr lang="ko-KR" altLang="en-US" sz="1400" b="1" dirty="0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도입 필요성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57150" y="3698555"/>
              <a:ext cx="4195496" cy="206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b="1" dirty="0">
                  <a:solidFill>
                    <a:srgbClr val="FF0000"/>
                  </a:solidFill>
                </a:rPr>
                <a:t>전산망 침해 사고를 대비한 </a:t>
              </a:r>
              <a:r>
                <a:rPr lang="ko-KR" altLang="en-US" sz="900" b="1" dirty="0" err="1">
                  <a:solidFill>
                    <a:srgbClr val="FF0000"/>
                  </a:solidFill>
                </a:rPr>
                <a:t>증적</a:t>
              </a:r>
              <a:r>
                <a:rPr lang="ko-KR" altLang="en-US" sz="900" b="1" dirty="0">
                  <a:solidFill>
                    <a:srgbClr val="FF0000"/>
                  </a:solidFill>
                </a:rPr>
                <a:t> 증거 보존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>
                  <a:solidFill>
                    <a:prstClr val="black"/>
                  </a:solidFill>
                </a:rPr>
                <a:t>실시간 모든 패킷 및 로그 </a:t>
              </a:r>
              <a:r>
                <a:rPr lang="ko-KR" altLang="en-US" sz="900" dirty="0">
                  <a:solidFill>
                    <a:prstClr val="black"/>
                  </a:solidFill>
                </a:rPr>
                <a:t>저장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사고</a:t>
              </a:r>
              <a:r>
                <a:rPr lang="en-US" altLang="ko-KR" sz="900" dirty="0">
                  <a:solidFill>
                    <a:prstClr val="black"/>
                  </a:solidFill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</a:rPr>
                <a:t>공격 및 이상 행위 재현</a:t>
              </a:r>
              <a:r>
                <a:rPr lang="en-US" altLang="ko-KR" sz="900" dirty="0">
                  <a:solidFill>
                    <a:prstClr val="black"/>
                  </a:solidFill>
                </a:rPr>
                <a:t>(Forensic)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dirty="0">
                  <a:solidFill>
                    <a:prstClr val="black"/>
                  </a:solidFill>
                </a:rPr>
                <a:t>    . </a:t>
              </a:r>
              <a:r>
                <a:rPr lang="ko-KR" altLang="en-US" sz="900">
                  <a:solidFill>
                    <a:prstClr val="black"/>
                  </a:solidFill>
                </a:rPr>
                <a:t>기존 보안장비가 탐지하지 못하는 고위험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이상행위</a:t>
              </a:r>
              <a:r>
                <a:rPr lang="ko-KR" altLang="en-US" sz="900" dirty="0">
                  <a:solidFill>
                    <a:prstClr val="black"/>
                  </a:solidFill>
                </a:rPr>
                <a:t> 탐지 및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상관분석</a:t>
              </a:r>
              <a:r>
                <a:rPr lang="en-US" altLang="ko-KR" sz="900" dirty="0">
                  <a:solidFill>
                    <a:prstClr val="black"/>
                  </a:solidFill>
                </a:rPr>
                <a:t>/ </a:t>
              </a:r>
              <a:r>
                <a:rPr lang="ko-KR" altLang="en-US" sz="900" dirty="0">
                  <a:solidFill>
                    <a:prstClr val="black"/>
                  </a:solidFill>
                </a:rPr>
                <a:t>보전 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500" dirty="0">
                  <a:solidFill>
                    <a:srgbClr val="FF0000"/>
                  </a:solidFill>
                </a:rPr>
                <a:t>                   </a:t>
              </a:r>
              <a:endParaRPr lang="ko-KR" altLang="en-US" sz="900" dirty="0">
                <a:solidFill>
                  <a:srgbClr val="FF0000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dirty="0">
                  <a:solidFill>
                    <a:srgbClr val="FF0000"/>
                  </a:solidFill>
                </a:rPr>
                <a:t> </a:t>
              </a:r>
              <a:r>
                <a:rPr lang="ko-KR" altLang="en-US" sz="900" b="1" dirty="0">
                  <a:solidFill>
                    <a:srgbClr val="FF0000"/>
                  </a:solidFill>
                </a:rPr>
                <a:t>실시간 전산망 이상 행위 경보 체계 확보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기업</a:t>
              </a:r>
              <a:r>
                <a:rPr lang="en-US" altLang="ko-KR" sz="900" dirty="0">
                  <a:solidFill>
                    <a:prstClr val="black"/>
                  </a:solidFill>
                </a:rPr>
                <a:t>/</a:t>
              </a:r>
              <a:r>
                <a:rPr lang="ko-KR" altLang="en-US" sz="900" dirty="0">
                  <a:solidFill>
                    <a:prstClr val="black"/>
                  </a:solidFill>
                </a:rPr>
                <a:t>기관 공격 행위</a:t>
              </a:r>
              <a:r>
                <a:rPr lang="en-US" altLang="ko-KR" sz="900" dirty="0">
                  <a:solidFill>
                    <a:prstClr val="black"/>
                  </a:solidFill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</a:rPr>
                <a:t>내부 직원 및 외주 직원 이상 행위 실시간 분석 및 경보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인터넷망</a:t>
              </a:r>
              <a:r>
                <a:rPr lang="ko-KR" altLang="en-US" sz="900" dirty="0">
                  <a:solidFill>
                    <a:prstClr val="black"/>
                  </a:solidFill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</a:rPr>
                <a:t>+ DMZ +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내부망</a:t>
              </a:r>
              <a:r>
                <a:rPr lang="ko-KR" altLang="en-US" sz="900" dirty="0">
                  <a:solidFill>
                    <a:prstClr val="black"/>
                  </a:solidFill>
                </a:rPr>
                <a:t> </a:t>
              </a:r>
              <a:r>
                <a:rPr lang="en-US" altLang="ko-KR" sz="900" dirty="0">
                  <a:solidFill>
                    <a:prstClr val="black"/>
                  </a:solidFill>
                </a:rPr>
                <a:t>+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원격망</a:t>
              </a:r>
              <a:r>
                <a:rPr lang="ko-KR" altLang="en-US" sz="900" dirty="0">
                  <a:solidFill>
                    <a:prstClr val="black"/>
                  </a:solidFill>
                </a:rPr>
                <a:t> 전체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네트웍에</a:t>
              </a:r>
              <a:r>
                <a:rPr lang="ko-KR" altLang="en-US" sz="900" dirty="0">
                  <a:solidFill>
                    <a:prstClr val="black"/>
                  </a:solidFill>
                </a:rPr>
                <a:t> 대한 통합 </a:t>
              </a:r>
              <a:r>
                <a:rPr lang="ko-KR" altLang="en-US" sz="900" dirty="0" err="1">
                  <a:solidFill>
                    <a:prstClr val="black"/>
                  </a:solidFill>
                </a:rPr>
                <a:t>경보체계</a:t>
              </a:r>
              <a:r>
                <a:rPr lang="ko-KR" altLang="en-US" sz="900" dirty="0">
                  <a:solidFill>
                    <a:prstClr val="black"/>
                  </a:solidFill>
                </a:rPr>
                <a:t> 제공</a:t>
              </a:r>
            </a:p>
            <a:p>
              <a:pPr>
                <a:lnSpc>
                  <a:spcPct val="150000"/>
                </a:lnSpc>
              </a:pPr>
              <a:endParaRPr lang="ko-KR" altLang="en-US" sz="400" dirty="0">
                <a:solidFill>
                  <a:prstClr val="black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900" b="1" dirty="0">
                  <a:solidFill>
                    <a:srgbClr val="FF0000"/>
                  </a:solidFill>
                </a:rPr>
                <a:t> 기업 및 국가 기관 주요 정보 및 비즈니스 자산 보호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>
                  <a:solidFill>
                    <a:prstClr val="black"/>
                  </a:solidFill>
                </a:rPr>
                <a:t>    </a:t>
              </a:r>
              <a:r>
                <a:rPr lang="en-US" altLang="ko-KR" sz="900" dirty="0">
                  <a:solidFill>
                    <a:prstClr val="black"/>
                  </a:solidFill>
                </a:rPr>
                <a:t>. </a:t>
              </a:r>
              <a:r>
                <a:rPr lang="ko-KR" altLang="en-US" sz="900" dirty="0">
                  <a:solidFill>
                    <a:prstClr val="black"/>
                  </a:solidFill>
                </a:rPr>
                <a:t>실제 공격이 발생하기 전에 탐지 및 원인 규명하여 주요 정보 및 자산 보호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82" y="2034282"/>
            <a:ext cx="5496764" cy="17680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0832" y="6258292"/>
            <a:ext cx="712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엔터프라이즈</a:t>
            </a:r>
            <a:r>
              <a:rPr lang="en-US" altLang="ko-KR" sz="1000" dirty="0"/>
              <a:t>: S </a:t>
            </a:r>
            <a:r>
              <a:rPr lang="ko-KR" altLang="en-US" sz="1000" dirty="0" err="1"/>
              <a:t>그룹사</a:t>
            </a:r>
            <a:r>
              <a:rPr lang="ko-KR" altLang="en-US" sz="1000" dirty="0"/>
              <a:t> 전체</a:t>
            </a:r>
            <a:r>
              <a:rPr lang="en-US" altLang="ko-KR" sz="1000" dirty="0"/>
              <a:t>, H </a:t>
            </a:r>
            <a:r>
              <a:rPr lang="ko-KR" altLang="en-US" sz="1000" dirty="0" err="1"/>
              <a:t>그룹사</a:t>
            </a:r>
            <a:r>
              <a:rPr lang="ko-KR" altLang="en-US" sz="1000" dirty="0"/>
              <a:t> 전체</a:t>
            </a:r>
            <a:r>
              <a:rPr lang="en-US" altLang="ko-KR" sz="1000" dirty="0"/>
              <a:t>, </a:t>
            </a:r>
            <a:r>
              <a:rPr lang="ko-KR" altLang="en-US" sz="1000" dirty="0"/>
              <a:t>제조사 </a:t>
            </a:r>
            <a:r>
              <a:rPr lang="en-US" altLang="ko-KR" sz="1000" dirty="0"/>
              <a:t>S, </a:t>
            </a:r>
            <a:r>
              <a:rPr lang="ko-KR" altLang="en-US" sz="1000" dirty="0"/>
              <a:t>온라인 포탈 </a:t>
            </a:r>
            <a:r>
              <a:rPr lang="en-US" altLang="ko-KR" sz="1000" dirty="0"/>
              <a:t>N</a:t>
            </a:r>
            <a:r>
              <a:rPr lang="ko-KR" altLang="en-US" sz="1000" dirty="0"/>
              <a:t>사</a:t>
            </a:r>
            <a:r>
              <a:rPr lang="en-US" altLang="ko-KR" sz="1000" dirty="0"/>
              <a:t>, K</a:t>
            </a:r>
            <a:r>
              <a:rPr lang="ko-KR" altLang="en-US" sz="1000" dirty="0"/>
              <a:t>사</a:t>
            </a:r>
            <a:r>
              <a:rPr lang="en-US" altLang="ko-KR" sz="1000" dirty="0"/>
              <a:t>, A </a:t>
            </a:r>
            <a:r>
              <a:rPr lang="ko-KR" altLang="en-US" sz="1000" dirty="0" err="1"/>
              <a:t>그룹사</a:t>
            </a:r>
            <a:r>
              <a:rPr lang="ko-KR" altLang="en-US" sz="1000" dirty="0"/>
              <a:t> 등 </a:t>
            </a:r>
            <a:endParaRPr lang="en-US" altLang="ko-KR" sz="1000" dirty="0"/>
          </a:p>
          <a:p>
            <a:r>
              <a:rPr lang="ko-KR" altLang="en-US" sz="1000" dirty="0"/>
              <a:t>금융</a:t>
            </a:r>
            <a:r>
              <a:rPr lang="en-US" altLang="ko-KR" sz="1000" dirty="0"/>
              <a:t>: S </a:t>
            </a:r>
            <a:r>
              <a:rPr lang="ko-KR" altLang="en-US" sz="1000" dirty="0"/>
              <a:t>은행</a:t>
            </a:r>
            <a:r>
              <a:rPr lang="en-US" altLang="ko-KR" sz="1000" dirty="0"/>
              <a:t>, B </a:t>
            </a:r>
            <a:r>
              <a:rPr lang="ko-KR" altLang="en-US" sz="1000" dirty="0"/>
              <a:t>은행</a:t>
            </a:r>
            <a:r>
              <a:rPr lang="en-US" altLang="ko-KR" sz="1000" dirty="0"/>
              <a:t>, K</a:t>
            </a:r>
            <a:r>
              <a:rPr lang="ko-KR" altLang="en-US" sz="1000" dirty="0"/>
              <a:t>은행</a:t>
            </a:r>
            <a:r>
              <a:rPr lang="en-US" altLang="ko-KR" sz="1000" dirty="0"/>
              <a:t>, C</a:t>
            </a:r>
            <a:r>
              <a:rPr lang="ko-KR" altLang="en-US" sz="1000" dirty="0"/>
              <a:t>은행</a:t>
            </a:r>
            <a:r>
              <a:rPr lang="en-US" altLang="ko-KR" sz="1000" dirty="0"/>
              <a:t>, N</a:t>
            </a:r>
            <a:r>
              <a:rPr lang="ko-KR" altLang="en-US" sz="1000" dirty="0"/>
              <a:t>은행</a:t>
            </a:r>
            <a:r>
              <a:rPr lang="en-US" altLang="ko-KR" sz="1000" dirty="0"/>
              <a:t>, N </a:t>
            </a:r>
            <a:r>
              <a:rPr lang="ko-KR" altLang="en-US" sz="1000" dirty="0"/>
              <a:t>생명보험</a:t>
            </a:r>
            <a:r>
              <a:rPr lang="en-US" altLang="ko-KR" sz="1000" dirty="0"/>
              <a:t>, H </a:t>
            </a:r>
            <a:r>
              <a:rPr lang="ko-KR" altLang="en-US" sz="1000" dirty="0"/>
              <a:t>생명보험</a:t>
            </a:r>
            <a:r>
              <a:rPr lang="en-US" altLang="ko-KR" sz="1000" dirty="0"/>
              <a:t>, H </a:t>
            </a:r>
            <a:r>
              <a:rPr lang="ko-KR" altLang="en-US" sz="1000" dirty="0"/>
              <a:t>손해보험</a:t>
            </a:r>
            <a:r>
              <a:rPr lang="en-US" altLang="ko-KR" sz="1000" dirty="0"/>
              <a:t>, K</a:t>
            </a:r>
            <a:r>
              <a:rPr lang="ko-KR" altLang="en-US" sz="1000" dirty="0"/>
              <a:t>카드 등</a:t>
            </a:r>
            <a:r>
              <a:rPr lang="en-US" altLang="ko-KR" sz="1000" dirty="0"/>
              <a:t> </a:t>
            </a:r>
          </a:p>
          <a:p>
            <a:r>
              <a:rPr lang="ko-KR" altLang="en-US" sz="1000" dirty="0"/>
              <a:t>공공</a:t>
            </a:r>
            <a:r>
              <a:rPr lang="en-US" altLang="ko-KR" sz="1000" dirty="0"/>
              <a:t>: H </a:t>
            </a:r>
            <a:r>
              <a:rPr lang="ko-KR" altLang="en-US" sz="1000" dirty="0"/>
              <a:t>전력 본사 및 계열 발전소</a:t>
            </a:r>
            <a:r>
              <a:rPr lang="en-US" altLang="ko-KR" sz="1000" dirty="0"/>
              <a:t>, K </a:t>
            </a:r>
            <a:r>
              <a:rPr lang="ko-KR" altLang="en-US" sz="1000" dirty="0"/>
              <a:t>공사</a:t>
            </a:r>
            <a:r>
              <a:rPr lang="en-US" altLang="ko-KR" sz="1000" dirty="0"/>
              <a:t>, N </a:t>
            </a:r>
            <a:r>
              <a:rPr lang="ko-KR" altLang="en-US" sz="1000" dirty="0"/>
              <a:t>공단</a:t>
            </a:r>
            <a:r>
              <a:rPr lang="en-US" altLang="ko-KR" sz="1000" dirty="0"/>
              <a:t>, </a:t>
            </a:r>
            <a:r>
              <a:rPr lang="ko-KR" altLang="en-US" sz="1000" dirty="0"/>
              <a:t>모 정부 부처 등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4153519" y="5027382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한쪽 모서리가 잘린 사각형 77">
            <a:extLst>
              <a:ext uri="{FF2B5EF4-FFF2-40B4-BE49-F238E27FC236}">
                <a16:creationId xmlns:a16="http://schemas.microsoft.com/office/drawing/2014/main" id="{4E885BF0-BD40-4B41-A40E-D49BB2471395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20.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055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97036" y="1062426"/>
            <a:ext cx="879485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망분리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환경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업무단절 환경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에서 망간 자료전송 시스템은 보안성을 강화하여 안전하고 편리한 사용 환경을 제공하기 위해 파일 반입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반출 기능의 자료연계 기능과 보안정책에 한하여 단절된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TCP/IP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를 연계해주는 스트리밍 연계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43662" y="3802142"/>
            <a:ext cx="8688827" cy="1941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 bwMode="ltGray">
          <a:xfrm>
            <a:off x="317804" y="3447117"/>
            <a:ext cx="2520000" cy="2945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23"/>
          <p:cNvSpPr>
            <a:spLocks/>
          </p:cNvSpPr>
          <p:nvPr/>
        </p:nvSpPr>
        <p:spPr bwMode="ltGray">
          <a:xfrm>
            <a:off x="488620" y="3467389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성능우수성</a:t>
            </a:r>
            <a:endParaRPr lang="ko-KR" altLang="en-US" sz="1400" b="1" dirty="0">
              <a:solidFill>
                <a:prstClr val="white"/>
              </a:solidFill>
              <a:latin typeface="맑은 고딕" panose="020B0503020000020004" pitchFamily="50" charset="-127"/>
              <a:sym typeface="나눔고딕 Bold" panose="020D08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72" y="612091"/>
            <a:ext cx="472993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망간 자료전송 솔루션</a:t>
            </a:r>
          </a:p>
        </p:txBody>
      </p:sp>
      <p:sp>
        <p:nvSpPr>
          <p:cNvPr id="92" name="TextBox 91"/>
          <p:cNvSpPr txBox="1"/>
          <p:nvPr/>
        </p:nvSpPr>
        <p:spPr bwMode="gray">
          <a:xfrm>
            <a:off x="878326" y="14498"/>
            <a:ext cx="3082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Secure Gate V3.5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6" name="한쪽 모서리가 잘린 사각형 9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21.</a:t>
            </a:r>
            <a:endParaRPr lang="ko-KR" altLang="en-US" sz="2800" b="1" dirty="0"/>
          </a:p>
        </p:txBody>
      </p:sp>
      <p:pic>
        <p:nvPicPr>
          <p:cNvPr id="108" name="Picture 2" descr="SG_box1">
            <a:extLst>
              <a:ext uri="{FF2B5EF4-FFF2-40B4-BE49-F238E27FC236}">
                <a16:creationId xmlns:a16="http://schemas.microsoft.com/office/drawing/2014/main" id="{83DC0870-96B5-437F-84BC-B1D7EF39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41" y="1597097"/>
            <a:ext cx="1686941" cy="176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38133306-256E-44E1-B948-4DC212E305F8}"/>
              </a:ext>
            </a:extLst>
          </p:cNvPr>
          <p:cNvGraphicFramePr>
            <a:graphicFrameLocks noGrp="1"/>
          </p:cNvGraphicFramePr>
          <p:nvPr/>
        </p:nvGraphicFramePr>
        <p:xfrm>
          <a:off x="3458818" y="1624256"/>
          <a:ext cx="5382958" cy="17860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796">
                  <a:extLst>
                    <a:ext uri="{9D8B030D-6E8A-4147-A177-3AD203B41FA5}">
                      <a16:colId xmlns:a16="http://schemas.microsoft.com/office/drawing/2014/main" val="3046837631"/>
                    </a:ext>
                  </a:extLst>
                </a:gridCol>
                <a:gridCol w="4374162">
                  <a:extLst>
                    <a:ext uri="{9D8B030D-6E8A-4147-A177-3AD203B41FA5}">
                      <a16:colId xmlns:a16="http://schemas.microsoft.com/office/drawing/2014/main" val="3478427966"/>
                    </a:ext>
                  </a:extLst>
                </a:gridCol>
              </a:tblGrid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제품명</a:t>
                      </a:r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Secure Gate V3.5</a:t>
                      </a:r>
                      <a:endParaRPr lang="ko-KR" altLang="en-US" sz="900" dirty="0"/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34555"/>
                  </a:ext>
                </a:extLst>
              </a:tr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제품유형</a:t>
                      </a:r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2" indent="0" defTabSz="952452" fontAlgn="base" latinLnBrk="0">
                        <a:spcBef>
                          <a:spcPts val="200"/>
                        </a:spcBef>
                        <a:buClr>
                          <a:schemeClr val="tx1">
                            <a:lumMod val="75000"/>
                            <a:lumOff val="25000"/>
                          </a:schemeClr>
                        </a:buClr>
                        <a:buSzPct val="80000"/>
                        <a:buFont typeface="Arial" pitchFamily="34" charset="0"/>
                        <a:buNone/>
                        <a:tabLst>
                          <a:tab pos="522604" algn="l"/>
                        </a:tabLst>
                        <a:defRPr/>
                      </a:pPr>
                      <a:r>
                        <a:rPr lang="ko-KR" altLang="en-US" sz="900" dirty="0" err="1">
                          <a:solidFill>
                            <a:schemeClr val="tx1"/>
                          </a:solidFill>
                        </a:rPr>
                        <a:t>망연계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망간자료전송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96861"/>
                  </a:ext>
                </a:extLst>
              </a:tr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지원방식</a:t>
                      </a:r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err="1">
                          <a:solidFill>
                            <a:schemeClr val="tx1"/>
                          </a:solidFill>
                        </a:rPr>
                        <a:t>인피니밴드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최초특허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스토리지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소켓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단방향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295813"/>
                  </a:ext>
                </a:extLst>
              </a:tr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err="1"/>
                        <a:t>암호모듈</a:t>
                      </a:r>
                      <a:endParaRPr lang="ko-KR" altLang="en-US" sz="900" dirty="0"/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국정원 검정필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</a:rPr>
                        <a:t>암호모듈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 탑재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040180"/>
                  </a:ext>
                </a:extLst>
              </a:tr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백신</a:t>
                      </a:r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CC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인증 상용 백신 엔진 탑재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226750"/>
                  </a:ext>
                </a:extLst>
              </a:tr>
              <a:tr h="2976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/>
                        <a:t>인증</a:t>
                      </a:r>
                    </a:p>
                  </a:txBody>
                  <a:tcPr marL="62345" marR="62345" marT="31173" marB="31173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CC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인증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(EAL4),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인증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</a:rPr>
                        <a:t>등급 획득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488874"/>
                  </a:ext>
                </a:extLst>
              </a:tr>
            </a:tbl>
          </a:graphicData>
        </a:graphic>
      </p:graphicFrame>
      <p:pic>
        <p:nvPicPr>
          <p:cNvPr id="23" name="그림 22">
            <a:extLst>
              <a:ext uri="{FF2B5EF4-FFF2-40B4-BE49-F238E27FC236}">
                <a16:creationId xmlns:a16="http://schemas.microsoft.com/office/drawing/2014/main" id="{669ADE48-F140-454E-A110-A08E30D74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29" y="1650054"/>
            <a:ext cx="1510550" cy="89459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472132D6-6C2E-47D8-B1AC-450239C79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42" y="3389762"/>
            <a:ext cx="3361983" cy="432907"/>
          </a:xfrm>
          <a:prstGeom prst="rect">
            <a:avLst/>
          </a:prstGeom>
        </p:spPr>
      </p:pic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D8EFDC1B-0D35-480D-8795-D4E3426F8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58035"/>
              </p:ext>
            </p:extLst>
          </p:nvPr>
        </p:nvGraphicFramePr>
        <p:xfrm>
          <a:off x="358588" y="3895616"/>
          <a:ext cx="8483187" cy="174463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08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17">
                  <a:extLst>
                    <a:ext uri="{9D8B030D-6E8A-4147-A177-3AD203B41FA5}">
                      <a16:colId xmlns:a16="http://schemas.microsoft.com/office/drawing/2014/main" val="507175163"/>
                    </a:ext>
                  </a:extLst>
                </a:gridCol>
                <a:gridCol w="2599540">
                  <a:extLst>
                    <a:ext uri="{9D8B030D-6E8A-4147-A177-3AD203B41FA5}">
                      <a16:colId xmlns:a16="http://schemas.microsoft.com/office/drawing/2014/main" val="465565801"/>
                    </a:ext>
                  </a:extLst>
                </a:gridCol>
              </a:tblGrid>
              <a:tr h="347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동종업계 제품 대비 최고의 속도 지원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국정원 검증필 암호 모듈</a:t>
                      </a:r>
                      <a:endParaRPr lang="en-US" altLang="ko-KR" sz="90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256bit 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암호화</a:t>
                      </a:r>
                      <a:endParaRPr lang="en-US" altLang="ko-KR" sz="90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SHA 512bit</a:t>
                      </a: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전구간 암호화</a:t>
                      </a:r>
                      <a:endParaRPr lang="en-US" altLang="ko-KR" sz="90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IPv6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5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업계 최대 기술지원인력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보유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최적화된 기술 </a:t>
                      </a:r>
                      <a:r>
                        <a:rPr lang="ko-KR" altLang="en-US" sz="90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체계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3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실시간 대국민 대규모 서비스 적용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건강보험심사평가원 의료 정보 조회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국내 최대 </a:t>
                      </a:r>
                      <a:r>
                        <a:rPr lang="ko-KR" altLang="en-US" sz="90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망연계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 구축 경험 보유 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(2014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은행 망연계사업 구축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064" rtl="0" eaLnBrk="1" fontAlgn="base" latinLnBrk="1" hangingPunct="1">
                        <a:lnSpc>
                          <a:spcPct val="150000"/>
                        </a:lnSpc>
                      </a:pPr>
                      <a:r>
                        <a:rPr lang="en-US" altLang="ko-KR" sz="900" b="0" u="none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9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속도</a:t>
                      </a:r>
                      <a:endParaRPr lang="ko-KR" altLang="en-US" sz="9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064" rtl="0" eaLnBrk="1" fontAlgn="base" latinLnBrk="1" hangingPunct="1">
                        <a:lnSpc>
                          <a:spcPct val="150000"/>
                        </a:lnSpc>
                      </a:pPr>
                      <a:r>
                        <a:rPr lang="ko-KR" altLang="en-US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 공인 성적서 제출 </a:t>
                      </a:r>
                      <a:r>
                        <a:rPr lang="en-US" altLang="ko-KR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marL="0" algn="l" defTabSz="914064" rtl="0" eaLnBrk="1" fontAlgn="base" latinLnBrk="1" hangingPunct="1">
                        <a:lnSpc>
                          <a:spcPct val="150000"/>
                        </a:lnSpc>
                      </a:pPr>
                      <a:r>
                        <a:rPr lang="en-US" altLang="ko-KR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- Bits Per Second : 18 Gbps </a:t>
                      </a:r>
                      <a:r>
                        <a:rPr lang="ko-KR" altLang="en-US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</a:t>
                      </a:r>
                    </a:p>
                    <a:p>
                      <a:pPr marL="0" algn="l" defTabSz="914064" rtl="0" eaLnBrk="1" fontAlgn="base" latinLnBrk="1" hangingPunct="1">
                        <a:lnSpc>
                          <a:spcPct val="150000"/>
                        </a:lnSpc>
                      </a:pPr>
                      <a:r>
                        <a:rPr lang="ko-KR" altLang="en-US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en-US" altLang="ko-KR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Transaction Per Second : 800,000 TPS </a:t>
                      </a:r>
                      <a:r>
                        <a:rPr lang="ko-KR" altLang="en-US" sz="900" u="non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6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‘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구축 실적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 Site,  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Site (35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User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  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전국민 대상 </a:t>
                      </a:r>
                      <a:r>
                        <a:rPr lang="ko-KR" altLang="en-US" sz="90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스트림연계</a:t>
                      </a:r>
                      <a:r>
                        <a:rPr lang="ko-KR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서비스</a:t>
                      </a:r>
                      <a:r>
                        <a:rPr lang="en-US" altLang="ko-KR" sz="90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7" name="그룹 26">
            <a:extLst>
              <a:ext uri="{FF2B5EF4-FFF2-40B4-BE49-F238E27FC236}">
                <a16:creationId xmlns:a16="http://schemas.microsoft.com/office/drawing/2014/main" id="{B3F4E93A-3BA6-4D58-A7BA-E305D0F136A9}"/>
              </a:ext>
            </a:extLst>
          </p:cNvPr>
          <p:cNvGrpSpPr/>
          <p:nvPr/>
        </p:nvGrpSpPr>
        <p:grpSpPr>
          <a:xfrm>
            <a:off x="210203" y="6029249"/>
            <a:ext cx="8853836" cy="794459"/>
            <a:chOff x="108958" y="7816861"/>
            <a:chExt cx="8853836" cy="794459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5089340-F77C-4E79-BAEB-E88FB7710A3F}"/>
                </a:ext>
              </a:extLst>
            </p:cNvPr>
            <p:cNvGrpSpPr/>
            <p:nvPr/>
          </p:nvGrpSpPr>
          <p:grpSpPr>
            <a:xfrm>
              <a:off x="108958" y="7816861"/>
              <a:ext cx="8793071" cy="794459"/>
              <a:chOff x="108958" y="7816861"/>
              <a:chExt cx="8793071" cy="794459"/>
            </a:xfrm>
          </p:grpSpPr>
          <p:sp>
            <p:nvSpPr>
              <p:cNvPr id="31" name="모서리가 둥근 직사각형 33">
                <a:extLst>
                  <a:ext uri="{FF2B5EF4-FFF2-40B4-BE49-F238E27FC236}">
                    <a16:creationId xmlns:a16="http://schemas.microsoft.com/office/drawing/2014/main" id="{58FA5DE8-6168-468E-9C53-68A1773A16ED}"/>
                  </a:ext>
                </a:extLst>
              </p:cNvPr>
              <p:cNvSpPr/>
              <p:nvPr/>
            </p:nvSpPr>
            <p:spPr bwMode="ltGray">
              <a:xfrm>
                <a:off x="148065" y="7882956"/>
                <a:ext cx="1890000" cy="243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rtlCol="0" anchor="ctr"/>
              <a:lstStyle/>
              <a:p>
                <a:pPr algn="ctr"/>
                <a:endParaRPr lang="ko-KR" altLang="en-US" sz="15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8587D817-8063-4313-9F80-938A97E026B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76178" y="7909206"/>
                <a:ext cx="1664753" cy="19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/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algn="ctr"/>
                <a:r>
                  <a:rPr lang="ko-KR" altLang="en-US" sz="1050" b="1" dirty="0">
                    <a:solidFill>
                      <a:prstClr val="white"/>
                    </a:solidFill>
                    <a:latin typeface="맑은 고딕" panose="020B0503020000020004" pitchFamily="50" charset="-127"/>
                    <a:sym typeface="나눔고딕 Bold" panose="020D0804000000000000" pitchFamily="50" charset="-127"/>
                  </a:rPr>
                  <a:t>성능 우수성</a:t>
                </a:r>
              </a:p>
            </p:txBody>
          </p:sp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EAA33754-337E-47D4-BD47-15E36CB64C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441" b="49268"/>
              <a:stretch/>
            </p:blipFill>
            <p:spPr>
              <a:xfrm>
                <a:off x="4583207" y="7827985"/>
                <a:ext cx="2167217" cy="375853"/>
              </a:xfrm>
              <a:prstGeom prst="rect">
                <a:avLst/>
              </a:prstGeom>
            </p:spPr>
          </p:pic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59CA725A-A6CD-4B19-B489-BBCCC7E56D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93" r="71738" b="74867"/>
              <a:stretch/>
            </p:blipFill>
            <p:spPr>
              <a:xfrm>
                <a:off x="6760587" y="7816861"/>
                <a:ext cx="2141442" cy="375853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67FCB879-F020-429C-959D-54DBA0BFDF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24" r="42582"/>
              <a:stretch/>
            </p:blipFill>
            <p:spPr>
              <a:xfrm>
                <a:off x="108958" y="7869418"/>
                <a:ext cx="4464086" cy="323296"/>
              </a:xfrm>
              <a:prstGeom prst="rect">
                <a:avLst/>
              </a:prstGeom>
            </p:spPr>
          </p:pic>
          <p:pic>
            <p:nvPicPr>
              <p:cNvPr id="42" name="그림 18">
                <a:extLst>
                  <a:ext uri="{FF2B5EF4-FFF2-40B4-BE49-F238E27FC236}">
                    <a16:creationId xmlns:a16="http://schemas.microsoft.com/office/drawing/2014/main" id="{9F65DCD8-5083-498C-8DAA-61E001DC99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739" r="50155" b="49423"/>
              <a:stretch/>
            </p:blipFill>
            <p:spPr bwMode="auto">
              <a:xfrm>
                <a:off x="128454" y="8228142"/>
                <a:ext cx="4392366" cy="383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그림 18">
              <a:extLst>
                <a:ext uri="{FF2B5EF4-FFF2-40B4-BE49-F238E27FC236}">
                  <a16:creationId xmlns:a16="http://schemas.microsoft.com/office/drawing/2014/main" id="{D2F2868D-F1FB-4AE7-BA02-D29C3FFD7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1" t="-2358" r="62173" b="88163"/>
            <a:stretch/>
          </p:blipFill>
          <p:spPr bwMode="auto">
            <a:xfrm>
              <a:off x="4553483" y="8202613"/>
              <a:ext cx="2263694" cy="39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그림 17">
              <a:extLst>
                <a:ext uri="{FF2B5EF4-FFF2-40B4-BE49-F238E27FC236}">
                  <a16:creationId xmlns:a16="http://schemas.microsoft.com/office/drawing/2014/main" id="{A619A4DD-CCD7-4E13-B7B2-A8615E70A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79" t="-5393" r="12102" b="80125"/>
            <a:stretch/>
          </p:blipFill>
          <p:spPr bwMode="auto">
            <a:xfrm>
              <a:off x="6750424" y="8187886"/>
              <a:ext cx="2212370" cy="40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5B7A1F8-2294-4789-B314-050FC58F529E}"/>
              </a:ext>
            </a:extLst>
          </p:cNvPr>
          <p:cNvSpPr/>
          <p:nvPr/>
        </p:nvSpPr>
        <p:spPr>
          <a:xfrm>
            <a:off x="152472" y="1118891"/>
            <a:ext cx="8848093" cy="467668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3187B-038B-4793-9CDC-7442BC6998F2}"/>
              </a:ext>
            </a:extLst>
          </p:cNvPr>
          <p:cNvSpPr txBox="1"/>
          <p:nvPr/>
        </p:nvSpPr>
        <p:spPr>
          <a:xfrm>
            <a:off x="262134" y="5883442"/>
            <a:ext cx="1664753" cy="2077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750" b="0" dirty="0">
                <a:solidFill>
                  <a:schemeClr val="bg1"/>
                </a:solidFill>
              </a:rPr>
              <a:t>주요 레퍼런스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1B338-9BB1-43DD-8623-AFD90196F879}"/>
              </a:ext>
            </a:extLst>
          </p:cNvPr>
          <p:cNvSpPr txBox="1"/>
          <p:nvPr/>
        </p:nvSpPr>
        <p:spPr>
          <a:xfrm>
            <a:off x="6746627" y="77623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23460848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176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35551" r="20870" b="40780"/>
          <a:stretch/>
        </p:blipFill>
        <p:spPr>
          <a:xfrm>
            <a:off x="6355917" y="6552780"/>
            <a:ext cx="1375885" cy="25723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97036" y="1202472"/>
            <a:ext cx="879485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J-TOPS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는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IT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외주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1100" dirty="0" err="1">
                <a:solidFill>
                  <a:prstClr val="black"/>
                </a:solidFill>
                <a:latin typeface="+mn-ea"/>
              </a:rPr>
              <a:t>협력사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인력에 대한 통합보안관리 솔루션으로 외주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인력들이 준수해야하는 보안 서약서 및 교육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출입관리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작업관리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사업관리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프로젝트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산출물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등 각종 보안규정 내용을 사전에 정책으로 정의하여 자동으로 관리하고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수행 될 수 있도록 지원합니다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56032" y="1865376"/>
            <a:ext cx="8586216" cy="119786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179576" y="200251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IT </a:t>
            </a:r>
            <a:r>
              <a:rPr lang="ko-KR" altLang="en-US" sz="1000" b="1" dirty="0">
                <a:solidFill>
                  <a:prstClr val="black"/>
                </a:solidFill>
              </a:rPr>
              <a:t>외주인력 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보안관리  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10123" y="2002516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정보통신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보안 업무 규정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040670" y="200251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보안관리 증적 </a:t>
            </a:r>
            <a:r>
              <a:rPr lang="en-US" altLang="ko-KR" sz="1000" b="1" dirty="0">
                <a:solidFill>
                  <a:prstClr val="black"/>
                </a:solidFill>
              </a:rPr>
              <a:t>Log</a:t>
            </a: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생성 및 관리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6971216" y="2007098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pc="-150" dirty="0">
                <a:solidFill>
                  <a:prstClr val="black"/>
                </a:solidFill>
              </a:rPr>
              <a:t>정보통신망 이용촉진 및</a:t>
            </a:r>
            <a:endParaRPr lang="en-US" altLang="ko-KR" sz="1000" b="1" spc="-150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spc="-150" dirty="0">
                <a:solidFill>
                  <a:prstClr val="black"/>
                </a:solidFill>
              </a:rPr>
              <a:t>정보보호 등에 관한 법률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 bwMode="ltGray">
          <a:xfrm>
            <a:off x="990832" y="3139223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23"/>
          <p:cNvSpPr>
            <a:spLocks/>
          </p:cNvSpPr>
          <p:nvPr/>
        </p:nvSpPr>
        <p:spPr bwMode="ltGray">
          <a:xfrm>
            <a:off x="1161648" y="3174223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기존 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IT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외주보안 관리 현황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445480" y="2678824"/>
            <a:ext cx="1440000" cy="288000"/>
            <a:chOff x="321859" y="2700782"/>
            <a:chExt cx="1440000" cy="28800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보안 서약서 및 교육</a:t>
              </a: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435525" y="2973769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2109998" y="2678824"/>
            <a:ext cx="1440000" cy="288000"/>
            <a:chOff x="1765297" y="2700782"/>
            <a:chExt cx="1440000" cy="28800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765297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보안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SW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설치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&amp;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버전 관리</a:t>
              </a: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1873165" y="2973769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3774517" y="2695117"/>
            <a:ext cx="1632056" cy="255414"/>
            <a:chOff x="3100735" y="2718355"/>
            <a:chExt cx="1632056" cy="255414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3100735" y="2718355"/>
              <a:ext cx="1632056" cy="252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작업관리 및 이력 수집</a:t>
              </a: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3227493" y="2973769"/>
              <a:ext cx="141283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469775" y="2678824"/>
            <a:ext cx="1733130" cy="288000"/>
            <a:chOff x="5641467" y="2678824"/>
            <a:chExt cx="1490476" cy="288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641467" y="2678824"/>
              <a:ext cx="1490476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사업관리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(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프로젝트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,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산출물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)</a:t>
              </a:r>
              <a:endParaRPr lang="ko-KR" alt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5816893" y="295181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7295610" y="2678824"/>
            <a:ext cx="1440000" cy="288000"/>
            <a:chOff x="7365460" y="2678824"/>
            <a:chExt cx="1440000" cy="28800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7365460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장비 반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/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출입 보안관리</a:t>
              </a: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7474877" y="295181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239496" y="1831758"/>
            <a:ext cx="922151" cy="821291"/>
            <a:chOff x="498062" y="2084686"/>
            <a:chExt cx="896291" cy="841500"/>
          </a:xfrm>
        </p:grpSpPr>
        <p:pic>
          <p:nvPicPr>
            <p:cNvPr id="73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97"/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2472" y="695981"/>
            <a:ext cx="447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  <a:latin typeface="+mn-ea"/>
              </a:rPr>
              <a:t>외주</a:t>
            </a:r>
            <a:r>
              <a:rPr lang="en-US" altLang="ko-KR" b="1" dirty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협력사</a:t>
            </a:r>
            <a:r>
              <a:rPr lang="en-US" altLang="ko-KR" b="1" dirty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인력 통합보안관리 솔루션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02868" y="3527340"/>
            <a:ext cx="3922474" cy="2516073"/>
            <a:chOff x="302868" y="3602841"/>
            <a:chExt cx="3922474" cy="2516073"/>
          </a:xfrm>
        </p:grpSpPr>
        <p:sp>
          <p:nvSpPr>
            <p:cNvPr id="9" name="TextBox 8"/>
            <p:cNvSpPr txBox="1"/>
            <p:nvPr/>
          </p:nvSpPr>
          <p:spPr>
            <a:xfrm>
              <a:off x="437125" y="3602841"/>
              <a:ext cx="3788217" cy="2516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수작업으로 진행되는 전반적인 외주 인력 관리의 어려움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외주 출입 인원의 보안 서약서  작성 및 수작업</a:t>
              </a:r>
              <a:r>
                <a:rPr lang="en-US" altLang="ko-KR" sz="1050" dirty="0">
                  <a:solidFill>
                    <a:prstClr val="black"/>
                  </a:solidFill>
                </a:rPr>
                <a:t> </a:t>
              </a:r>
              <a:r>
                <a:rPr lang="ko-KR" altLang="en-US" sz="1050" dirty="0">
                  <a:solidFill>
                    <a:prstClr val="black"/>
                  </a:solidFill>
                </a:rPr>
                <a:t>관리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작업자의 실제 업무 수행 내용 확인 불가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작업자 본인 및 지정 </a:t>
              </a:r>
              <a:r>
                <a:rPr lang="en-US" altLang="ko-KR" sz="1050" dirty="0">
                  <a:solidFill>
                    <a:prstClr val="black"/>
                  </a:solidFill>
                </a:rPr>
                <a:t>PC </a:t>
              </a:r>
              <a:r>
                <a:rPr lang="ko-KR" altLang="en-US" sz="1050" dirty="0">
                  <a:solidFill>
                    <a:prstClr val="black"/>
                  </a:solidFill>
                </a:rPr>
                <a:t>에  보안조치 등에 대한 제한 기능 부재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정기</a:t>
              </a:r>
              <a:r>
                <a:rPr lang="en-US" altLang="ko-KR" sz="1050" dirty="0">
                  <a:solidFill>
                    <a:prstClr val="black"/>
                  </a:solidFill>
                </a:rPr>
                <a:t>/</a:t>
              </a:r>
              <a:r>
                <a:rPr lang="ko-KR" altLang="en-US" sz="1050" dirty="0">
                  <a:solidFill>
                    <a:prstClr val="black"/>
                  </a:solidFill>
                </a:rPr>
                <a:t>비정기 방문 작업자의 본인 여부 및 업무 내용 확인 불가</a:t>
              </a:r>
              <a:endParaRPr lang="en-US" altLang="ko-KR" sz="1050" u="sng" dirty="0">
                <a:solidFill>
                  <a:srgbClr val="CC33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보안교육 참가자 관리</a:t>
              </a:r>
              <a:r>
                <a:rPr lang="en-US" altLang="ko-KR" sz="1050" dirty="0">
                  <a:solidFill>
                    <a:prstClr val="black"/>
                  </a:solidFill>
                </a:rPr>
                <a:t> </a:t>
              </a:r>
              <a:r>
                <a:rPr lang="ko-KR" altLang="en-US" sz="1050" dirty="0">
                  <a:solidFill>
                    <a:prstClr val="black"/>
                  </a:solidFill>
                </a:rPr>
                <a:t>및</a:t>
              </a:r>
              <a:r>
                <a:rPr lang="en-US" altLang="ko-KR" sz="1050" dirty="0">
                  <a:solidFill>
                    <a:prstClr val="black"/>
                  </a:solidFill>
                </a:rPr>
                <a:t> </a:t>
              </a:r>
              <a:r>
                <a:rPr lang="ko-KR" altLang="en-US" sz="1050" dirty="0">
                  <a:solidFill>
                    <a:prstClr val="black"/>
                  </a:solidFill>
                </a:rPr>
                <a:t>교육자료의 공유 관리 등 어려움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노트북</a:t>
              </a:r>
              <a:r>
                <a:rPr lang="en-US" altLang="ko-KR" sz="1050" dirty="0">
                  <a:solidFill>
                    <a:prstClr val="black"/>
                  </a:solidFill>
                </a:rPr>
                <a:t>/ PC</a:t>
              </a:r>
              <a:r>
                <a:rPr lang="ko-KR" altLang="en-US" sz="1050" dirty="0">
                  <a:solidFill>
                    <a:prstClr val="black"/>
                  </a:solidFill>
                </a:rPr>
                <a:t>등 장비 반입</a:t>
              </a:r>
              <a:r>
                <a:rPr lang="en-US" altLang="ko-KR" sz="1050" dirty="0">
                  <a:solidFill>
                    <a:prstClr val="black"/>
                  </a:solidFill>
                </a:rPr>
                <a:t>/</a:t>
              </a:r>
              <a:r>
                <a:rPr lang="ko-KR" altLang="en-US" sz="1050" dirty="0">
                  <a:solidFill>
                    <a:prstClr val="black"/>
                  </a:solidFill>
                </a:rPr>
                <a:t>반출 관리 방안의 부재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외주 인력 별 작업 내용 및 기간에 대한 정확한 통제 불가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보안정책 준수 여부에 대한 확인 불가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각종 감사자료 및 보고서 작성의 어려움</a:t>
              </a:r>
              <a:endParaRPr lang="en-US" altLang="ko-KR" sz="1050" dirty="0">
                <a:solidFill>
                  <a:prstClr val="black"/>
                </a:solidFill>
              </a:endParaRPr>
            </a:p>
          </p:txBody>
        </p:sp>
        <p:pic>
          <p:nvPicPr>
            <p:cNvPr id="57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365770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390154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14538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38922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63306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87690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512074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536458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4" y="55918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4" y="582272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" name="그림 10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257" y="6218364"/>
            <a:ext cx="1573415" cy="346794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8" b="34486"/>
          <a:stretch/>
        </p:blipFill>
        <p:spPr>
          <a:xfrm>
            <a:off x="2525020" y="6318116"/>
            <a:ext cx="1015873" cy="154160"/>
          </a:xfrm>
          <a:prstGeom prst="rect">
            <a:avLst/>
          </a:prstGeom>
        </p:spPr>
      </p:pic>
      <p:pic>
        <p:nvPicPr>
          <p:cNvPr id="108" name="Picture 16" descr="http://image.ajunews.com/content/image/2012/11/11/20121111000093_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8702" y="6271812"/>
            <a:ext cx="1219478" cy="2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그림 10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27538" r="5449" b="23347"/>
          <a:stretch/>
        </p:blipFill>
        <p:spPr>
          <a:xfrm>
            <a:off x="4846108" y="6284295"/>
            <a:ext cx="1029727" cy="200067"/>
          </a:xfrm>
          <a:prstGeom prst="rect">
            <a:avLst/>
          </a:prstGeom>
        </p:spPr>
      </p:pic>
      <p:pic>
        <p:nvPicPr>
          <p:cNvPr id="110" name="Picture 2" descr="http://res.heraldm.com/content/image/2015/01/02/20150102000776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786" y="6281324"/>
            <a:ext cx="778071" cy="2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cfile237.uf.daum.net/image/272BCE4F521D5E9C0810F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7" y="6537843"/>
            <a:ext cx="768096" cy="2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그림 1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5"/>
          <a:stretch/>
        </p:blipFill>
        <p:spPr>
          <a:xfrm>
            <a:off x="1816452" y="6533719"/>
            <a:ext cx="840105" cy="264964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8" y="6548989"/>
            <a:ext cx="648840" cy="27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9" y="6574515"/>
            <a:ext cx="575310" cy="205740"/>
          </a:xfrm>
          <a:prstGeom prst="rect">
            <a:avLst/>
          </a:prstGeom>
        </p:spPr>
      </p:pic>
      <p:pic>
        <p:nvPicPr>
          <p:cNvPr id="115" name="그림 114" descr="s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29645" y="6518392"/>
            <a:ext cx="601663" cy="261863"/>
          </a:xfrm>
          <a:prstGeom prst="rect">
            <a:avLst/>
          </a:prstGeom>
        </p:spPr>
      </p:pic>
      <p:pic>
        <p:nvPicPr>
          <p:cNvPr id="116" name="Picture 18" descr="원자력병원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74" y="6512761"/>
            <a:ext cx="842196" cy="2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plenple\Desktop\국무조정실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71948" y="6243903"/>
            <a:ext cx="767346" cy="297462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51" y="6515789"/>
            <a:ext cx="945356" cy="302419"/>
          </a:xfrm>
          <a:prstGeom prst="rect">
            <a:avLst/>
          </a:prstGeom>
        </p:spPr>
      </p:pic>
      <p:sp>
        <p:nvSpPr>
          <p:cNvPr id="39" name="오른쪽 화살표 38"/>
          <p:cNvSpPr/>
          <p:nvPr/>
        </p:nvSpPr>
        <p:spPr>
          <a:xfrm>
            <a:off x="4153519" y="462597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623816" y="3274924"/>
            <a:ext cx="4320000" cy="2788920"/>
            <a:chOff x="4623816" y="3274924"/>
            <a:chExt cx="4320000" cy="2788920"/>
          </a:xfrm>
        </p:grpSpPr>
        <p:sp>
          <p:nvSpPr>
            <p:cNvPr id="33" name="직사각형 32"/>
            <p:cNvSpPr/>
            <p:nvPr/>
          </p:nvSpPr>
          <p:spPr>
            <a:xfrm>
              <a:off x="4623816" y="3274924"/>
              <a:ext cx="4320000" cy="2788920"/>
            </a:xfrm>
            <a:prstGeom prst="rect">
              <a:avLst/>
            </a:prstGeom>
            <a:solidFill>
              <a:srgbClr val="EED7D2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1" rIns="91440" bIns="45721"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1600" b="1">
                <a:solidFill>
                  <a:srgbClr val="C00000"/>
                </a:solidFill>
                <a:sym typeface="Gill Sans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741935" y="3543478"/>
              <a:ext cx="4140000" cy="2410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70633" y="3519669"/>
              <a:ext cx="3764977" cy="251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인력 투입 단계부터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통합된 외주인력 관리 정책</a:t>
              </a:r>
              <a:r>
                <a:rPr lang="ko-KR" altLang="en-US" sz="1050" dirty="0">
                  <a:solidFill>
                    <a:prstClr val="black"/>
                  </a:solidFill>
                </a:rPr>
                <a:t> 적용 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작업자 본인의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보안 서약서 관리 자동화 </a:t>
              </a:r>
              <a:endParaRPr lang="en-US" altLang="ko-KR" sz="1050" u="sng" dirty="0">
                <a:solidFill>
                  <a:srgbClr val="AC37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사전 정책을 통해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정책 그룹 설정</a:t>
              </a:r>
              <a:r>
                <a:rPr lang="ko-KR" altLang="en-US" sz="1050" dirty="0">
                  <a:solidFill>
                    <a:prstClr val="black"/>
                  </a:solidFill>
                </a:rPr>
                <a:t>으로 편의성 제공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작업자</a:t>
              </a:r>
              <a:r>
                <a:rPr lang="en-US" altLang="ko-KR" sz="1050" dirty="0">
                  <a:solidFill>
                    <a:prstClr val="black"/>
                  </a:solidFill>
                </a:rPr>
                <a:t>, </a:t>
              </a:r>
              <a:r>
                <a:rPr lang="ko-KR" altLang="en-US" sz="1050" dirty="0">
                  <a:solidFill>
                    <a:prstClr val="black"/>
                  </a:solidFill>
                </a:rPr>
                <a:t>작업</a:t>
              </a:r>
              <a:r>
                <a:rPr lang="en-US" altLang="ko-KR" sz="1050" dirty="0">
                  <a:solidFill>
                    <a:prstClr val="black"/>
                  </a:solidFill>
                </a:rPr>
                <a:t> </a:t>
              </a:r>
              <a:r>
                <a:rPr lang="ko-KR" altLang="en-US" sz="1050" dirty="0">
                  <a:solidFill>
                    <a:prstClr val="black"/>
                  </a:solidFill>
                </a:rPr>
                <a:t>기간</a:t>
              </a:r>
              <a:r>
                <a:rPr lang="en-US" altLang="ko-KR" sz="1050" dirty="0">
                  <a:solidFill>
                    <a:prstClr val="black"/>
                  </a:solidFill>
                </a:rPr>
                <a:t>, </a:t>
              </a:r>
              <a:r>
                <a:rPr lang="ko-KR" altLang="en-US" sz="1050" dirty="0">
                  <a:solidFill>
                    <a:prstClr val="black"/>
                  </a:solidFill>
                </a:rPr>
                <a:t>작업 </a:t>
              </a:r>
              <a:r>
                <a:rPr lang="en-US" altLang="ko-KR" sz="1050" dirty="0">
                  <a:solidFill>
                    <a:prstClr val="black"/>
                  </a:solidFill>
                </a:rPr>
                <a:t>PC </a:t>
              </a:r>
              <a:r>
                <a:rPr lang="ko-KR" altLang="en-US" sz="1050" dirty="0">
                  <a:solidFill>
                    <a:prstClr val="black"/>
                  </a:solidFill>
                </a:rPr>
                <a:t>에 대한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간편한 보안정책 적용</a:t>
              </a:r>
              <a:endParaRPr lang="en-US" altLang="ko-KR" sz="1050" u="sng" dirty="0">
                <a:solidFill>
                  <a:srgbClr val="AC37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정책에 따른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실시간 모니터링 및 차단 기능 </a:t>
              </a:r>
              <a:endParaRPr lang="en-US" altLang="ko-KR" sz="1050" u="sng" dirty="0">
                <a:solidFill>
                  <a:srgbClr val="AC37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보안교육 자료 공유</a:t>
              </a:r>
              <a:r>
                <a:rPr lang="en-US" altLang="ko-KR" sz="1050" dirty="0">
                  <a:solidFill>
                    <a:prstClr val="black"/>
                  </a:solidFill>
                </a:rPr>
                <a:t>, </a:t>
              </a:r>
              <a:r>
                <a:rPr lang="ko-KR" altLang="en-US" sz="1050" dirty="0">
                  <a:solidFill>
                    <a:prstClr val="black"/>
                  </a:solidFill>
                </a:rPr>
                <a:t>참여자 등록 등의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보안관리 지원 기능 </a:t>
              </a:r>
              <a:endParaRPr lang="en-US" altLang="ko-KR" sz="1050" u="sng" dirty="0">
                <a:solidFill>
                  <a:srgbClr val="AC37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프로젝트 별 기본 정보 및 작업자 관리 등의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사업 관리 기능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정보시스템 및 휴대용 매체 등록 등의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자산 관리 기능</a:t>
              </a:r>
              <a:endParaRPr lang="en-US" altLang="ko-KR" sz="105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사업 단계별 보고서 생성을 위한 </a:t>
              </a:r>
              <a:r>
                <a:rPr lang="en-US" altLang="ko-KR" sz="1050" u="sng" dirty="0">
                  <a:solidFill>
                    <a:srgbClr val="AC371C"/>
                  </a:solidFill>
                </a:rPr>
                <a:t>Log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검색 </a:t>
              </a:r>
              <a:r>
                <a:rPr lang="en-US" altLang="ko-KR" sz="1050" u="sng" dirty="0">
                  <a:solidFill>
                    <a:srgbClr val="AC371C"/>
                  </a:solidFill>
                </a:rPr>
                <a:t>/ 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통계 기능 </a:t>
              </a:r>
              <a:endParaRPr lang="en-US" altLang="ko-KR" sz="1050" u="sng" dirty="0">
                <a:solidFill>
                  <a:srgbClr val="AC37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>
                  <a:solidFill>
                    <a:prstClr val="black"/>
                  </a:solidFill>
                </a:rPr>
                <a:t>각종 감사자료 및 보고서 생성</a:t>
              </a:r>
              <a:r>
                <a:rPr lang="ko-KR" altLang="en-US" sz="1050" u="sng" dirty="0">
                  <a:solidFill>
                    <a:srgbClr val="AC371C"/>
                  </a:solidFill>
                </a:rPr>
                <a:t> </a:t>
              </a:r>
              <a:endParaRPr lang="en-US" altLang="ko-KR" sz="1050" u="sng" dirty="0">
                <a:solidFill>
                  <a:srgbClr val="AC371C"/>
                </a:solidFill>
              </a:endParaRPr>
            </a:p>
          </p:txBody>
        </p:sp>
        <p:pic>
          <p:nvPicPr>
            <p:cNvPr id="65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3614659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66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4077955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67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4312651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68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4577827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69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4824715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70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5071603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71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68" y="5291059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92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012" y="3840590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76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665" y="5524342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77" name="Picture 5" descr="D:\PPT\문서표준화\로고및클립아트\클립아트\basic_icon\app_13_101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687" y="5764973"/>
              <a:ext cx="180000" cy="174316"/>
            </a:xfrm>
            <a:prstGeom prst="rect">
              <a:avLst/>
            </a:prstGeom>
            <a:noFill/>
          </p:spPr>
        </p:pic>
      </p:grpSp>
      <p:sp>
        <p:nvSpPr>
          <p:cNvPr id="36" name="모서리가 둥근 직사각형 35"/>
          <p:cNvSpPr/>
          <p:nvPr/>
        </p:nvSpPr>
        <p:spPr bwMode="ltGray">
          <a:xfrm>
            <a:off x="5469775" y="3140080"/>
            <a:ext cx="2805585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b="1" kern="0" dirty="0">
              <a:solidFill>
                <a:prstClr val="white"/>
              </a:solidFill>
              <a:latin typeface="맑은 고딕"/>
              <a:sym typeface="Gill Sans" charset="0"/>
            </a:endParaRPr>
          </a:p>
        </p:txBody>
      </p:sp>
      <p:sp>
        <p:nvSpPr>
          <p:cNvPr id="38" name="Rectangle 23"/>
          <p:cNvSpPr>
            <a:spLocks/>
          </p:cNvSpPr>
          <p:nvPr/>
        </p:nvSpPr>
        <p:spPr bwMode="ltGray">
          <a:xfrm>
            <a:off x="5469775" y="3168127"/>
            <a:ext cx="2772333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J-TOPS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도입 후 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IT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외주보안 관리</a:t>
            </a:r>
          </a:p>
        </p:txBody>
      </p:sp>
      <p:sp>
        <p:nvSpPr>
          <p:cNvPr id="78" name="한쪽 모서리가 잘린 사각형 77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22.</a:t>
            </a:r>
            <a:endParaRPr lang="ko-KR" altLang="en-US" sz="2800" b="1" dirty="0"/>
          </a:p>
        </p:txBody>
      </p:sp>
      <p:sp>
        <p:nvSpPr>
          <p:cNvPr id="79" name="TextBox 78"/>
          <p:cNvSpPr txBox="1"/>
          <p:nvPr/>
        </p:nvSpPr>
        <p:spPr bwMode="gray">
          <a:xfrm>
            <a:off x="878326" y="14498"/>
            <a:ext cx="237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J-TOPS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6A4338-1EDE-4027-8360-D337E103F6E0}"/>
              </a:ext>
            </a:extLst>
          </p:cNvPr>
          <p:cNvSpPr txBox="1"/>
          <p:nvPr/>
        </p:nvSpPr>
        <p:spPr>
          <a:xfrm>
            <a:off x="6755253" y="74824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400" b="1">
                <a:latin typeface="+mn-ea"/>
              </a:defRPr>
            </a:lvl1pPr>
          </a:lstStyle>
          <a:p>
            <a:r>
              <a:rPr lang="ko-KR" altLang="en-US" dirty="0"/>
              <a:t>물품식별번호</a:t>
            </a:r>
            <a:r>
              <a:rPr lang="en-US" altLang="ko-KR" dirty="0"/>
              <a:t> : 23185523</a:t>
            </a:r>
          </a:p>
        </p:txBody>
      </p:sp>
      <p:pic>
        <p:nvPicPr>
          <p:cNvPr id="25" name="그림 24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EE3C86A8-A62F-457B-A92C-5A03E164DF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87" y="6232059"/>
            <a:ext cx="1066800" cy="277368"/>
          </a:xfrm>
          <a:prstGeom prst="rect">
            <a:avLst/>
          </a:prstGeom>
        </p:spPr>
      </p:pic>
      <p:pic>
        <p:nvPicPr>
          <p:cNvPr id="29" name="그림 28" descr="개체이(가) 표시된 사진&#10;&#10;매우 높은 신뢰도로 생성된 설명">
            <a:extLst>
              <a:ext uri="{FF2B5EF4-FFF2-40B4-BE49-F238E27FC236}">
                <a16:creationId xmlns:a16="http://schemas.microsoft.com/office/drawing/2014/main" id="{C71D9E11-5598-4DBD-91B9-A9BCAF6812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75" y="6533719"/>
            <a:ext cx="1026319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4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71" y="1224100"/>
            <a:ext cx="8785369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자산관리솔루션 </a:t>
            </a:r>
            <a:r>
              <a:rPr kumimoji="0" lang="en-US" altLang="ko-K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SWeeper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는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설치된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정보를 수집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분석하여 구매하지 않은 불법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사용을 통제하고 제어하는 서비스입니다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71" y="695981"/>
            <a:ext cx="776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불법소프트웨어 탐지 및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SW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자산관리 솔루션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160" y="6286684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주요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고객사</a:t>
            </a:r>
          </a:p>
        </p:txBody>
      </p:sp>
      <p:sp>
        <p:nvSpPr>
          <p:cNvPr id="82" name="TextBox 81"/>
          <p:cNvSpPr txBox="1"/>
          <p:nvPr/>
        </p:nvSpPr>
        <p:spPr bwMode="gray">
          <a:xfrm>
            <a:off x="878324" y="14498"/>
            <a:ext cx="587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Sweeper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3" name="한쪽 모서리가 잘린 사각형 82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23.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9" name="그림 68" descr="SPC CI-02.png">
            <a:extLst>
              <a:ext uri="{FF2B5EF4-FFF2-40B4-BE49-F238E27FC236}">
                <a16:creationId xmlns:a16="http://schemas.microsoft.com/office/drawing/2014/main" id="{6BB92AFA-E1FE-4020-8C2C-95FC9FC45C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5842" y="-57705"/>
            <a:ext cx="2568158" cy="70595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8CB5DD6-E285-45A1-AA20-49042C407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279" y="1645388"/>
            <a:ext cx="4292303" cy="21946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80C9E2-9C0D-460F-9907-A1534AB14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9" y="1622037"/>
            <a:ext cx="4329742" cy="224818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A3673D8-27D1-4EC5-BBAD-913AE79C8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31" y="6165127"/>
            <a:ext cx="3575368" cy="68102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1ABB22E-E770-4B03-8328-CBB60F231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227" y="6165415"/>
            <a:ext cx="3575368" cy="6780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ADF47C-9887-409A-AB95-12718079D41A}"/>
              </a:ext>
            </a:extLst>
          </p:cNvPr>
          <p:cNvSpPr txBox="1"/>
          <p:nvPr/>
        </p:nvSpPr>
        <p:spPr>
          <a:xfrm>
            <a:off x="5835980" y="714617"/>
            <a:ext cx="331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물품식별번호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23638987 ~ 23638993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2BC4BFF-44A3-4FE3-9B1A-238646A45F91}"/>
              </a:ext>
            </a:extLst>
          </p:cNvPr>
          <p:cNvSpPr/>
          <p:nvPr/>
        </p:nvSpPr>
        <p:spPr>
          <a:xfrm>
            <a:off x="251901" y="4104485"/>
            <a:ext cx="4284000" cy="20292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모서리가 둥근 직사각형 33">
            <a:extLst>
              <a:ext uri="{FF2B5EF4-FFF2-40B4-BE49-F238E27FC236}">
                <a16:creationId xmlns:a16="http://schemas.microsoft.com/office/drawing/2014/main" id="{77EA04F5-122F-4707-B64D-FF59F665D1AE}"/>
              </a:ext>
            </a:extLst>
          </p:cNvPr>
          <p:cNvSpPr/>
          <p:nvPr/>
        </p:nvSpPr>
        <p:spPr bwMode="ltGray">
          <a:xfrm>
            <a:off x="990832" y="3968784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BC4135D3-1D4B-41B8-9D94-76F3EB04779E}"/>
              </a:ext>
            </a:extLst>
          </p:cNvPr>
          <p:cNvSpPr>
            <a:spLocks/>
          </p:cNvSpPr>
          <p:nvPr/>
        </p:nvSpPr>
        <p:spPr bwMode="ltGray">
          <a:xfrm>
            <a:off x="1161648" y="4003784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기존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SW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 관리 현황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F3D92E8-9F7D-4A3B-BAE3-3991FE5C4221}"/>
              </a:ext>
            </a:extLst>
          </p:cNvPr>
          <p:cNvGrpSpPr/>
          <p:nvPr/>
        </p:nvGrpSpPr>
        <p:grpSpPr>
          <a:xfrm>
            <a:off x="302868" y="4356901"/>
            <a:ext cx="4172542" cy="1277850"/>
            <a:chOff x="302868" y="3602841"/>
            <a:chExt cx="4172542" cy="12778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B92B3-4010-418E-9374-E743F2C6E7D6}"/>
                </a:ext>
              </a:extLst>
            </p:cNvPr>
            <p:cNvSpPr txBox="1"/>
            <p:nvPr/>
          </p:nvSpPr>
          <p:spPr>
            <a:xfrm>
              <a:off x="437125" y="3602841"/>
              <a:ext cx="4038285" cy="127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불법소프트웨어 검열 및 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AUDIT </a:t>
              </a: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이슈 발생 시만 임시 방편으로 대응</a:t>
              </a:r>
              <a:endPara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SW </a:t>
              </a: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관리업무 정책 미흡 및 비효율적 관리</a:t>
              </a:r>
              <a:endPara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SW </a:t>
              </a: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관리 미흡으로 위험관리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/</a:t>
              </a: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비용통제 불가</a:t>
              </a:r>
              <a:endPara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불법 </a:t>
              </a:r>
              <a:r>
                <a: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SW </a:t>
              </a: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사용으로 인한 보안관리 위협</a:t>
              </a:r>
              <a:endPara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저작권사 임의 판매 방식 변경에 따른 대응 부재</a:t>
              </a:r>
              <a:endPara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22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8A96BC72-D3CA-4043-9520-C33AF7960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365770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E20A7108-048F-4526-AD8D-9577B4E18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390154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0C640129-BCFB-4313-9FC7-5A4B4C84D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14538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C8A4C2B2-5935-49F7-9F89-C7DBFE0DF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8" y="4389226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7FF0381-11E0-4837-9868-EE10658C8C75}"/>
              </a:ext>
            </a:extLst>
          </p:cNvPr>
          <p:cNvSpPr/>
          <p:nvPr/>
        </p:nvSpPr>
        <p:spPr>
          <a:xfrm>
            <a:off x="4623816" y="4104484"/>
            <a:ext cx="4320000" cy="2029253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36" name="모서리가 둥근 직사각형 11">
            <a:extLst>
              <a:ext uri="{FF2B5EF4-FFF2-40B4-BE49-F238E27FC236}">
                <a16:creationId xmlns:a16="http://schemas.microsoft.com/office/drawing/2014/main" id="{B35C7E74-5BAC-4830-85E9-3E5967E87E1E}"/>
              </a:ext>
            </a:extLst>
          </p:cNvPr>
          <p:cNvSpPr/>
          <p:nvPr/>
        </p:nvSpPr>
        <p:spPr>
          <a:xfrm>
            <a:off x="4741935" y="4331638"/>
            <a:ext cx="4140000" cy="17437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5B61F8-2DA1-4AB2-8F9F-56C9524E8215}"/>
              </a:ext>
            </a:extLst>
          </p:cNvPr>
          <p:cNvSpPr txBox="1"/>
          <p:nvPr/>
        </p:nvSpPr>
        <p:spPr>
          <a:xfrm>
            <a:off x="4970633" y="4311500"/>
            <a:ext cx="3764977" cy="176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상시 관리체계를 구축하여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사전 예방적 관리 </a:t>
            </a:r>
            <a:endParaRPr kumimoji="0" lang="en-US" altLang="ko-KR" sz="1050" b="0" i="0" u="sng" strike="noStrike" kern="1200" cap="none" spc="0" normalizeH="0" baseline="0" noProof="0" dirty="0">
              <a:ln>
                <a:noFill/>
              </a:ln>
              <a:solidFill>
                <a:srgbClr val="AC371C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SAM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표준 정책에 따른 체계적 운영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en-US" altLang="ko-KR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SW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구매</a:t>
            </a:r>
            <a:r>
              <a:rPr kumimoji="0" lang="en-US" altLang="ko-KR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폐기까지 라이프사이클 관리</a:t>
            </a:r>
            <a:endParaRPr kumimoji="0" lang="en-US" altLang="ko-KR" sz="1050" b="0" i="0" u="sng" strike="noStrike" kern="1200" cap="none" spc="0" normalizeH="0" baseline="0" noProof="0" dirty="0">
              <a:ln>
                <a:noFill/>
              </a:ln>
              <a:solidFill>
                <a:srgbClr val="AC371C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상시 관리 체제로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리스크 제거</a:t>
            </a:r>
            <a:r>
              <a:rPr kumimoji="0" lang="en-US" altLang="ko-KR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예산수립과 비용 통제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가능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불법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SW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사용으로 인한 악성코드 감염 등의 위험을 제거하여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안전한 </a:t>
            </a:r>
            <a:r>
              <a:rPr kumimoji="0" lang="en-US" altLang="ko-KR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SW </a:t>
            </a: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자산관리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가능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AC371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저작권사 임의 판매 방식 변경 상시 업데이트 및 반영</a:t>
            </a:r>
            <a:endParaRPr kumimoji="0" lang="en-US" altLang="ko-KR" sz="1050" b="0" i="0" u="sng" strike="noStrike" kern="1200" cap="none" spc="0" normalizeH="0" baseline="0" noProof="0" dirty="0">
              <a:ln>
                <a:noFill/>
              </a:ln>
              <a:solidFill>
                <a:srgbClr val="AC371C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3323833-4BF5-4292-82E1-27969791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8" y="4403276"/>
            <a:ext cx="180000" cy="147443"/>
          </a:xfrm>
          <a:prstGeom prst="rect">
            <a:avLst/>
          </a:prstGeom>
          <a:noFill/>
        </p:spPr>
      </p:pic>
      <p:pic>
        <p:nvPicPr>
          <p:cNvPr id="40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07DF01BA-F457-4294-85B4-F4516A30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8" y="5123400"/>
            <a:ext cx="180000" cy="147443"/>
          </a:xfrm>
          <a:prstGeom prst="rect">
            <a:avLst/>
          </a:prstGeom>
          <a:noFill/>
        </p:spPr>
      </p:pic>
      <p:pic>
        <p:nvPicPr>
          <p:cNvPr id="41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177AAAC8-DB64-4753-9AD4-E9BD40AD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68" y="5363133"/>
            <a:ext cx="180000" cy="147443"/>
          </a:xfrm>
          <a:prstGeom prst="rect">
            <a:avLst/>
          </a:prstGeom>
          <a:noFill/>
        </p:spPr>
      </p:pic>
      <p:pic>
        <p:nvPicPr>
          <p:cNvPr id="4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18CE1FDF-CE2D-49F7-B7D2-A2932CA0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12" y="4657536"/>
            <a:ext cx="180000" cy="147443"/>
          </a:xfrm>
          <a:prstGeom prst="rect">
            <a:avLst/>
          </a:prstGeom>
          <a:noFill/>
        </p:spPr>
      </p:pic>
      <p:sp>
        <p:nvSpPr>
          <p:cNvPr id="48" name="모서리가 둥근 직사각형 35">
            <a:extLst>
              <a:ext uri="{FF2B5EF4-FFF2-40B4-BE49-F238E27FC236}">
                <a16:creationId xmlns:a16="http://schemas.microsoft.com/office/drawing/2014/main" id="{6602EAC6-4277-4E91-B1AA-211363C53721}"/>
              </a:ext>
            </a:extLst>
          </p:cNvPr>
          <p:cNvSpPr/>
          <p:nvPr/>
        </p:nvSpPr>
        <p:spPr bwMode="ltGray">
          <a:xfrm>
            <a:off x="5469775" y="3969641"/>
            <a:ext cx="2805585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1F05D854-77FE-4893-8FC9-74298BBAB9AD}"/>
              </a:ext>
            </a:extLst>
          </p:cNvPr>
          <p:cNvSpPr>
            <a:spLocks/>
          </p:cNvSpPr>
          <p:nvPr/>
        </p:nvSpPr>
        <p:spPr bwMode="ltGray">
          <a:xfrm>
            <a:off x="5469775" y="3997688"/>
            <a:ext cx="2772333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Sweeper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도입 후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SW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나눔고딕 Bold" panose="020D0804000000000000" pitchFamily="50" charset="-127"/>
              </a:rPr>
              <a:t>관리</a:t>
            </a:r>
          </a:p>
        </p:txBody>
      </p:sp>
      <p:sp>
        <p:nvSpPr>
          <p:cNvPr id="33" name="오른쪽 화살표 38">
            <a:extLst>
              <a:ext uri="{FF2B5EF4-FFF2-40B4-BE49-F238E27FC236}">
                <a16:creationId xmlns:a16="http://schemas.microsoft.com/office/drawing/2014/main" id="{B899941E-E456-4B8E-8218-6C1650971378}"/>
              </a:ext>
            </a:extLst>
          </p:cNvPr>
          <p:cNvSpPr/>
          <p:nvPr/>
        </p:nvSpPr>
        <p:spPr>
          <a:xfrm>
            <a:off x="4153519" y="478116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5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D02FD096-3E94-48CA-B890-1AB726B7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8" y="5390697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AF0BD63-3C9F-4850-9D45-8AABB013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18" y="5843524"/>
            <a:ext cx="180000" cy="147443"/>
          </a:xfrm>
          <a:prstGeom prst="rect">
            <a:avLst/>
          </a:prstGeom>
          <a:noFill/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562308E-BE4E-45FB-84BB-1019EAA6D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0387" y="6184899"/>
            <a:ext cx="692291" cy="269755"/>
          </a:xfrm>
          <a:prstGeom prst="rect">
            <a:avLst/>
          </a:prstGeom>
          <a:ln w="12700" cap="rnd">
            <a:solidFill>
              <a:srgbClr val="F2F2F2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CF2BB57-C332-475B-85B1-125648E26C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4499" y="6548438"/>
            <a:ext cx="692332" cy="273844"/>
          </a:xfrm>
          <a:prstGeom prst="rect">
            <a:avLst/>
          </a:prstGeom>
          <a:ln w="12700" cap="rnd">
            <a:solidFill>
              <a:srgbClr val="F2F2F2"/>
            </a:solidFill>
          </a:ln>
        </p:spPr>
      </p:pic>
    </p:spTree>
    <p:extLst>
      <p:ext uri="{BB962C8B-B14F-4D97-AF65-F5344CB8AC3E}">
        <p14:creationId xmlns:p14="http://schemas.microsoft.com/office/powerpoint/2010/main" val="373766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 bwMode="gray">
          <a:xfrm>
            <a:off x="878326" y="14498"/>
            <a:ext cx="2766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APPM for ESSO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6" name="한쪽 모서리가 잘린 사각형 9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02.</a:t>
            </a:r>
            <a:endParaRPr lang="ko-KR" altLang="en-US" sz="28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A68CFE7-73C9-4220-A702-814A8683CB47}"/>
              </a:ext>
            </a:extLst>
          </p:cNvPr>
          <p:cNvSpPr txBox="1"/>
          <p:nvPr/>
        </p:nvSpPr>
        <p:spPr>
          <a:xfrm>
            <a:off x="251900" y="1202472"/>
            <a:ext cx="864127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prstClr val="black"/>
                </a:solidFill>
                <a:latin typeface="+mn-ea"/>
              </a:rPr>
              <a:t>APPM for ESSO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(Enterprise Single Sign On)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은 사용자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PC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접속부터 상용 및 업무용 어플리케이션 접속까지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2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차인증을 적용하여 사용자들의 안전하고 편리한 자동접속 환경을 제공합니다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 </a:t>
            </a: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3E037201-2E4B-44A7-99E2-7107B41D3AFC}"/>
              </a:ext>
            </a:extLst>
          </p:cNvPr>
          <p:cNvSpPr/>
          <p:nvPr/>
        </p:nvSpPr>
        <p:spPr>
          <a:xfrm>
            <a:off x="200185" y="3308883"/>
            <a:ext cx="4208188" cy="3061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D60B8E29-5FA5-48D1-B834-5A7754BEF888}"/>
              </a:ext>
            </a:extLst>
          </p:cNvPr>
          <p:cNvSpPr/>
          <p:nvPr/>
        </p:nvSpPr>
        <p:spPr>
          <a:xfrm>
            <a:off x="4623816" y="3308883"/>
            <a:ext cx="4320000" cy="3061352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08" name="모서리가 둥근 직사각형 7">
            <a:extLst>
              <a:ext uri="{FF2B5EF4-FFF2-40B4-BE49-F238E27FC236}">
                <a16:creationId xmlns:a16="http://schemas.microsoft.com/office/drawing/2014/main" id="{0B6838C6-DA58-4FC8-B570-3F82DEAD1F6D}"/>
              </a:ext>
            </a:extLst>
          </p:cNvPr>
          <p:cNvSpPr/>
          <p:nvPr/>
        </p:nvSpPr>
        <p:spPr bwMode="ltGray">
          <a:xfrm>
            <a:off x="990832" y="313005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09" name="모서리가 둥근 직사각형 8">
            <a:extLst>
              <a:ext uri="{FF2B5EF4-FFF2-40B4-BE49-F238E27FC236}">
                <a16:creationId xmlns:a16="http://schemas.microsoft.com/office/drawing/2014/main" id="{678C1D33-D042-46FA-A2CD-88E8A550C61C}"/>
              </a:ext>
            </a:extLst>
          </p:cNvPr>
          <p:cNvSpPr/>
          <p:nvPr/>
        </p:nvSpPr>
        <p:spPr bwMode="ltGray">
          <a:xfrm>
            <a:off x="5009016" y="313091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A4E6C7BD-DF60-4178-B74F-0FA4BCFE76A4}"/>
              </a:ext>
            </a:extLst>
          </p:cNvPr>
          <p:cNvSpPr>
            <a:spLocks/>
          </p:cNvSpPr>
          <p:nvPr/>
        </p:nvSpPr>
        <p:spPr bwMode="ltGray">
          <a:xfrm>
            <a:off x="1079352" y="316505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기존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SSO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사용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환경</a:t>
            </a:r>
          </a:p>
        </p:txBody>
      </p:sp>
      <p:sp>
        <p:nvSpPr>
          <p:cNvPr id="111" name="Rectangle 23">
            <a:extLst>
              <a:ext uri="{FF2B5EF4-FFF2-40B4-BE49-F238E27FC236}">
                <a16:creationId xmlns:a16="http://schemas.microsoft.com/office/drawing/2014/main" id="{6578961B-45B0-451E-B556-EF24FFC6C8FD}"/>
              </a:ext>
            </a:extLst>
          </p:cNvPr>
          <p:cNvSpPr>
            <a:spLocks/>
          </p:cNvSpPr>
          <p:nvPr/>
        </p:nvSpPr>
        <p:spPr bwMode="ltGray">
          <a:xfrm>
            <a:off x="5081724" y="314933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APPM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for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ESSO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 도입 후</a:t>
            </a:r>
          </a:p>
        </p:txBody>
      </p:sp>
      <p:sp>
        <p:nvSpPr>
          <p:cNvPr id="112" name="오른쪽 화살표 13">
            <a:extLst>
              <a:ext uri="{FF2B5EF4-FFF2-40B4-BE49-F238E27FC236}">
                <a16:creationId xmlns:a16="http://schemas.microsoft.com/office/drawing/2014/main" id="{03E5BA17-5DF4-4165-B0FF-456148BD8EEB}"/>
              </a:ext>
            </a:extLst>
          </p:cNvPr>
          <p:cNvSpPr/>
          <p:nvPr/>
        </p:nvSpPr>
        <p:spPr>
          <a:xfrm>
            <a:off x="4134269" y="3769709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D39D14-A9E0-4BB0-8DB6-7A53E663EF9A}"/>
              </a:ext>
            </a:extLst>
          </p:cNvPr>
          <p:cNvSpPr txBox="1"/>
          <p:nvPr/>
        </p:nvSpPr>
        <p:spPr>
          <a:xfrm>
            <a:off x="376002" y="3458104"/>
            <a:ext cx="4075500" cy="15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/>
              <a:t>사용자</a:t>
            </a:r>
            <a:r>
              <a:rPr lang="en-US" altLang="ko-KR" sz="1050" dirty="0"/>
              <a:t> </a:t>
            </a:r>
            <a:r>
              <a:rPr lang="ko-KR" altLang="en-US" sz="1050" dirty="0"/>
              <a:t>단말</a:t>
            </a:r>
            <a:r>
              <a:rPr lang="en-US" altLang="ko-KR" sz="1050" dirty="0"/>
              <a:t>(PC, VDI)</a:t>
            </a:r>
            <a:r>
              <a:rPr lang="ko-KR" altLang="en-US" sz="1050" dirty="0"/>
              <a:t>에 대한 </a:t>
            </a:r>
            <a:r>
              <a:rPr lang="en-US" altLang="ko-KR" sz="1050" dirty="0"/>
              <a:t>2</a:t>
            </a:r>
            <a:r>
              <a:rPr lang="ko-KR" altLang="en-US" sz="1050" dirty="0"/>
              <a:t>차인증 구현 어려움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모든 단말의 계정 패스워드 변경 강제화 및 관리의 어려움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다양한 업무 프로그램 패스워드 관리 및 변경의 어려움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API </a:t>
            </a:r>
            <a:r>
              <a:rPr lang="ko-KR" altLang="en-US" sz="1050" dirty="0"/>
              <a:t>적용이 불가한 프로그램 등에 대한 </a:t>
            </a:r>
            <a:r>
              <a:rPr lang="en-US" altLang="ko-KR" sz="1050" dirty="0"/>
              <a:t>SSO </a:t>
            </a:r>
            <a:r>
              <a:rPr lang="ko-KR" altLang="en-US" sz="1050" dirty="0"/>
              <a:t>적용 불가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SSO</a:t>
            </a:r>
            <a:r>
              <a:rPr lang="ko-KR" altLang="en-US" sz="1050" dirty="0"/>
              <a:t> 적용 시 업무 프로그램의 수정에 대한 부담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인증매체</a:t>
            </a:r>
            <a:r>
              <a:rPr lang="en-US" altLang="ko-KR" sz="1050" dirty="0"/>
              <a:t>(</a:t>
            </a:r>
            <a:r>
              <a:rPr lang="ko-KR" altLang="en-US" sz="1050" dirty="0"/>
              <a:t>패스워드</a:t>
            </a:r>
            <a:r>
              <a:rPr lang="en-US" altLang="ko-KR" sz="1050" dirty="0"/>
              <a:t>, OTP, </a:t>
            </a:r>
            <a:r>
              <a:rPr lang="ko-KR" altLang="en-US" sz="1050" dirty="0"/>
              <a:t>인증서 등</a:t>
            </a:r>
            <a:r>
              <a:rPr lang="en-US" altLang="ko-KR" sz="1050" dirty="0"/>
              <a:t>)</a:t>
            </a:r>
            <a:r>
              <a:rPr lang="ko-KR" altLang="en-US" sz="1050" dirty="0"/>
              <a:t>의 분실로 인한 보안 이슈</a:t>
            </a:r>
            <a:endParaRPr lang="en-US" altLang="ko-KR" sz="1050" dirty="0"/>
          </a:p>
        </p:txBody>
      </p:sp>
      <p:pic>
        <p:nvPicPr>
          <p:cNvPr id="114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07E69965-833A-42BC-BA5B-359E3E87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" y="3522113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14228C74-334C-4990-9E23-54147C05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" y="3765953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1562C15A-29E8-4849-B302-E8FE90F9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" y="4009793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4537FFE9-A68F-4AEA-82BD-928B81E2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" y="4253633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F21BDCF8-ED15-4CF7-82F7-208B8560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6" y="4497473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0D43563D-486B-4001-963F-9570466BA20F}"/>
              </a:ext>
            </a:extLst>
          </p:cNvPr>
          <p:cNvSpPr txBox="1"/>
          <p:nvPr/>
        </p:nvSpPr>
        <p:spPr>
          <a:xfrm>
            <a:off x="200185" y="6409688"/>
            <a:ext cx="66946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DFFBAB14-3CAE-4D33-96F4-BE4B8A4E57C1}"/>
              </a:ext>
            </a:extLst>
          </p:cNvPr>
          <p:cNvGrpSpPr/>
          <p:nvPr/>
        </p:nvGrpSpPr>
        <p:grpSpPr>
          <a:xfrm>
            <a:off x="352093" y="2677172"/>
            <a:ext cx="1440000" cy="288000"/>
            <a:chOff x="294427" y="2609342"/>
            <a:chExt cx="1440000" cy="288000"/>
          </a:xfrm>
        </p:grpSpPr>
        <p:sp>
          <p:nvSpPr>
            <p:cNvPr id="121" name="모서리가 둥근 직사각형 34">
              <a:extLst>
                <a:ext uri="{FF2B5EF4-FFF2-40B4-BE49-F238E27FC236}">
                  <a16:creationId xmlns:a16="http://schemas.microsoft.com/office/drawing/2014/main" id="{819E55B4-2B24-4FA5-ACEA-3CF34F56C9C0}"/>
                </a:ext>
              </a:extLst>
            </p:cNvPr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제약 없는 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SSO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환경 구축</a:t>
              </a:r>
            </a:p>
          </p:txBody>
        </p: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0A54B8CA-E5AB-440E-96C5-503646CD247D}"/>
                </a:ext>
              </a:extLst>
            </p:cNvPr>
            <p:cNvCxnSpPr/>
            <p:nvPr/>
          </p:nvCxnSpPr>
          <p:spPr>
            <a:xfrm>
              <a:off x="4338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A7D775FC-1ECA-4A97-BB44-351F0EC6CE9F}"/>
              </a:ext>
            </a:extLst>
          </p:cNvPr>
          <p:cNvGrpSpPr/>
          <p:nvPr/>
        </p:nvGrpSpPr>
        <p:grpSpPr>
          <a:xfrm>
            <a:off x="1968781" y="2677172"/>
            <a:ext cx="1440000" cy="288000"/>
            <a:chOff x="1974187" y="2609342"/>
            <a:chExt cx="1440000" cy="288000"/>
          </a:xfrm>
        </p:grpSpPr>
        <p:sp>
          <p:nvSpPr>
            <p:cNvPr id="124" name="모서리가 둥근 직사각형 37">
              <a:extLst>
                <a:ext uri="{FF2B5EF4-FFF2-40B4-BE49-F238E27FC236}">
                  <a16:creationId xmlns:a16="http://schemas.microsoft.com/office/drawing/2014/main" id="{47BD03CA-E3D7-4A20-992A-973C3980BD9B}"/>
                </a:ext>
              </a:extLst>
            </p:cNvPr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다양한</a:t>
              </a:r>
              <a:r>
                <a:rPr lang="en-US" altLang="ko-KR" sz="900" b="1" dirty="0">
                  <a:solidFill>
                    <a:prstClr val="black"/>
                  </a:solidFill>
                </a:rPr>
                <a:t> 2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차인증 적용</a:t>
              </a:r>
            </a:p>
          </p:txBody>
        </p: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C66B9DA9-0AE7-4319-B578-5713921F31B9}"/>
                </a:ext>
              </a:extLst>
            </p:cNvPr>
            <p:cNvCxnSpPr/>
            <p:nvPr/>
          </p:nvCxnSpPr>
          <p:spPr>
            <a:xfrm>
              <a:off x="2111031" y="2894521"/>
              <a:ext cx="1173819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B1D9CDCF-6500-4559-9CDD-B82CCEF96467}"/>
              </a:ext>
            </a:extLst>
          </p:cNvPr>
          <p:cNvGrpSpPr/>
          <p:nvPr/>
        </p:nvGrpSpPr>
        <p:grpSpPr>
          <a:xfrm>
            <a:off x="3585469" y="2677172"/>
            <a:ext cx="1702800" cy="288000"/>
            <a:chOff x="3585690" y="2615644"/>
            <a:chExt cx="1702800" cy="288000"/>
          </a:xfrm>
        </p:grpSpPr>
        <p:sp>
          <p:nvSpPr>
            <p:cNvPr id="127" name="모서리가 둥근 직사각형 40">
              <a:extLst>
                <a:ext uri="{FF2B5EF4-FFF2-40B4-BE49-F238E27FC236}">
                  <a16:creationId xmlns:a16="http://schemas.microsoft.com/office/drawing/2014/main" id="{8BCCC273-369B-4B54-B6D2-D8507732992A}"/>
                </a:ext>
              </a:extLst>
            </p:cNvPr>
            <p:cNvSpPr/>
            <p:nvPr/>
          </p:nvSpPr>
          <p:spPr>
            <a:xfrm>
              <a:off x="3585690" y="2615644"/>
              <a:ext cx="17028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권한에 따른 프로그램 접근</a:t>
              </a:r>
            </a:p>
          </p:txBody>
        </p: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DCB9088E-6DDE-42CD-AA30-CEE59C41AA44}"/>
                </a:ext>
              </a:extLst>
            </p:cNvPr>
            <p:cNvCxnSpPr/>
            <p:nvPr/>
          </p:nvCxnSpPr>
          <p:spPr>
            <a:xfrm>
              <a:off x="3774101" y="2894521"/>
              <a:ext cx="1310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77C3F708-0A71-4932-8C36-CBA585F772A4}"/>
              </a:ext>
            </a:extLst>
          </p:cNvPr>
          <p:cNvGrpSpPr/>
          <p:nvPr/>
        </p:nvGrpSpPr>
        <p:grpSpPr>
          <a:xfrm>
            <a:off x="5464957" y="2677172"/>
            <a:ext cx="1440000" cy="288000"/>
            <a:chOff x="5629522" y="2609342"/>
            <a:chExt cx="1190083" cy="288000"/>
          </a:xfrm>
        </p:grpSpPr>
        <p:sp>
          <p:nvSpPr>
            <p:cNvPr id="130" name="모서리가 둥근 직사각형 43">
              <a:extLst>
                <a:ext uri="{FF2B5EF4-FFF2-40B4-BE49-F238E27FC236}">
                  <a16:creationId xmlns:a16="http://schemas.microsoft.com/office/drawing/2014/main" id="{11133CBF-B283-4F4D-9579-01224A4EE6A1}"/>
                </a:ext>
              </a:extLst>
            </p:cNvPr>
            <p:cNvSpPr/>
            <p:nvPr/>
          </p:nvSpPr>
          <p:spPr>
            <a:xfrm>
              <a:off x="5629522" y="2609342"/>
              <a:ext cx="119008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WEB, CS 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환경 모두 지원</a:t>
              </a:r>
            </a:p>
          </p:txBody>
        </p: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ECEA64B3-66CC-4F91-978B-A4F9F3276CEB}"/>
                </a:ext>
              </a:extLst>
            </p:cNvPr>
            <p:cNvCxnSpPr/>
            <p:nvPr/>
          </p:nvCxnSpPr>
          <p:spPr>
            <a:xfrm>
              <a:off x="5733991" y="2894521"/>
              <a:ext cx="969917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6F08F23B-7A0B-4A57-AB39-815DA621FE4C}"/>
              </a:ext>
            </a:extLst>
          </p:cNvPr>
          <p:cNvGrpSpPr/>
          <p:nvPr/>
        </p:nvGrpSpPr>
        <p:grpSpPr>
          <a:xfrm>
            <a:off x="7081645" y="2677172"/>
            <a:ext cx="1742400" cy="288000"/>
            <a:chOff x="7240634" y="2609342"/>
            <a:chExt cx="1309091" cy="288000"/>
          </a:xfrm>
        </p:grpSpPr>
        <p:sp>
          <p:nvSpPr>
            <p:cNvPr id="133" name="모서리가 둥근 직사각형 46">
              <a:extLst>
                <a:ext uri="{FF2B5EF4-FFF2-40B4-BE49-F238E27FC236}">
                  <a16:creationId xmlns:a16="http://schemas.microsoft.com/office/drawing/2014/main" id="{4AB3390B-D426-4451-950C-C08D39382CC5}"/>
                </a:ext>
              </a:extLst>
            </p:cNvPr>
            <p:cNvSpPr/>
            <p:nvPr/>
          </p:nvSpPr>
          <p:spPr>
            <a:xfrm>
              <a:off x="7240634" y="2609342"/>
              <a:ext cx="1309091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앤드포인트 보안 강화</a:t>
              </a:r>
            </a:p>
          </p:txBody>
        </p: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0B2716AB-C418-403C-81BB-182AF0C3B542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64AC803C-F703-4525-A365-81FF10F6D04F}"/>
              </a:ext>
            </a:extLst>
          </p:cNvPr>
          <p:cNvGrpSpPr/>
          <p:nvPr/>
        </p:nvGrpSpPr>
        <p:grpSpPr>
          <a:xfrm>
            <a:off x="336865" y="1812764"/>
            <a:ext cx="975719" cy="841500"/>
            <a:chOff x="462985" y="2084686"/>
            <a:chExt cx="975719" cy="841500"/>
          </a:xfrm>
        </p:grpSpPr>
        <p:pic>
          <p:nvPicPr>
            <p:cNvPr id="136" name="Picture 5" descr="G:\Work\작업\PNG\중요.png">
              <a:extLst>
                <a:ext uri="{FF2B5EF4-FFF2-40B4-BE49-F238E27FC236}">
                  <a16:creationId xmlns:a16="http://schemas.microsoft.com/office/drawing/2014/main" id="{237BEA08-E360-4E6C-AF95-EE571D817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Rectangle 97">
              <a:extLst>
                <a:ext uri="{FF2B5EF4-FFF2-40B4-BE49-F238E27FC236}">
                  <a16:creationId xmlns:a16="http://schemas.microsoft.com/office/drawing/2014/main" id="{FD9C56E4-0F01-4A11-A7BC-289C9A4DCA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985" y="2136218"/>
              <a:ext cx="975719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en-US" altLang="ko-KR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FIDO 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기반  사용자 보안강화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8" name="모서리가 둥근 직사각형 51">
            <a:extLst>
              <a:ext uri="{FF2B5EF4-FFF2-40B4-BE49-F238E27FC236}">
                <a16:creationId xmlns:a16="http://schemas.microsoft.com/office/drawing/2014/main" id="{B6A59082-D4BD-4DA3-A231-B2E760B03072}"/>
              </a:ext>
            </a:extLst>
          </p:cNvPr>
          <p:cNvSpPr/>
          <p:nvPr/>
        </p:nvSpPr>
        <p:spPr>
          <a:xfrm>
            <a:off x="7020673" y="1969153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ID/PW</a:t>
            </a:r>
            <a:r>
              <a:rPr lang="ko-KR" altLang="en-US" sz="1100" b="1" dirty="0">
                <a:solidFill>
                  <a:schemeClr val="bg1"/>
                </a:solidFill>
              </a:rPr>
              <a:t>환경의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보안 취약성 강화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9" name="모서리가 둥근 직사각형 51">
            <a:extLst>
              <a:ext uri="{FF2B5EF4-FFF2-40B4-BE49-F238E27FC236}">
                <a16:creationId xmlns:a16="http://schemas.microsoft.com/office/drawing/2014/main" id="{9DAE66C6-31EC-4C80-97AA-02C442E209CE}"/>
              </a:ext>
            </a:extLst>
          </p:cNvPr>
          <p:cNvSpPr/>
          <p:nvPr/>
        </p:nvSpPr>
        <p:spPr>
          <a:xfrm>
            <a:off x="3240180" y="1969153"/>
            <a:ext cx="1838806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업무프로그램 계정에 대한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패스워드 자동관리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51">
            <a:extLst>
              <a:ext uri="{FF2B5EF4-FFF2-40B4-BE49-F238E27FC236}">
                <a16:creationId xmlns:a16="http://schemas.microsoft.com/office/drawing/2014/main" id="{082ACDDC-5F36-42C6-9D47-2EFDEB9DB88D}"/>
              </a:ext>
            </a:extLst>
          </p:cNvPr>
          <p:cNvSpPr/>
          <p:nvPr/>
        </p:nvSpPr>
        <p:spPr>
          <a:xfrm>
            <a:off x="1349933" y="1969153"/>
            <a:ext cx="1838806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FIDO </a:t>
            </a:r>
            <a:r>
              <a:rPr lang="ko-KR" altLang="en-US" sz="1100" b="1" dirty="0">
                <a:solidFill>
                  <a:schemeClr val="bg1"/>
                </a:solidFill>
              </a:rPr>
              <a:t>기반의 생체인식기술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사용자 편의성 강화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1" name="모서리가 둥근 직사각형 51">
            <a:extLst>
              <a:ext uri="{FF2B5EF4-FFF2-40B4-BE49-F238E27FC236}">
                <a16:creationId xmlns:a16="http://schemas.microsoft.com/office/drawing/2014/main" id="{84294420-F0F0-4B87-AC3D-697B7C6AE2B4}"/>
              </a:ext>
            </a:extLst>
          </p:cNvPr>
          <p:cNvSpPr/>
          <p:nvPr/>
        </p:nvSpPr>
        <p:spPr>
          <a:xfrm>
            <a:off x="5130427" y="1969153"/>
            <a:ext cx="183880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사용자 </a:t>
            </a:r>
            <a:r>
              <a:rPr lang="en-US" altLang="ko-KR" sz="1100" b="1" dirty="0">
                <a:solidFill>
                  <a:schemeClr val="bg1"/>
                </a:solidFill>
              </a:rPr>
              <a:t>PC</a:t>
            </a:r>
            <a:r>
              <a:rPr lang="ko-KR" altLang="en-US" sz="1100" b="1" dirty="0">
                <a:solidFill>
                  <a:schemeClr val="bg1"/>
                </a:solidFill>
              </a:rPr>
              <a:t>접속에 대한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2</a:t>
            </a:r>
            <a:r>
              <a:rPr lang="ko-KR" altLang="en-US" sz="1100" b="1" dirty="0">
                <a:solidFill>
                  <a:schemeClr val="bg1"/>
                </a:solidFill>
              </a:rPr>
              <a:t>차 인증 적용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pic>
        <p:nvPicPr>
          <p:cNvPr id="142" name="그림 141" descr="IDPW.jpg">
            <a:extLst>
              <a:ext uri="{FF2B5EF4-FFF2-40B4-BE49-F238E27FC236}">
                <a16:creationId xmlns:a16="http://schemas.microsoft.com/office/drawing/2014/main" id="{A9C27D4D-DEA7-45C6-A512-0BD01A0C87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9684"/>
          <a:stretch>
            <a:fillRect/>
          </a:stretch>
        </p:blipFill>
        <p:spPr>
          <a:xfrm>
            <a:off x="959958" y="5231058"/>
            <a:ext cx="707006" cy="662044"/>
          </a:xfrm>
          <a:prstGeom prst="rect">
            <a:avLst/>
          </a:prstGeom>
        </p:spPr>
      </p:pic>
      <p:sp>
        <p:nvSpPr>
          <p:cNvPr id="143" name="모서리가 둥근 직사각형 57">
            <a:extLst>
              <a:ext uri="{FF2B5EF4-FFF2-40B4-BE49-F238E27FC236}">
                <a16:creationId xmlns:a16="http://schemas.microsoft.com/office/drawing/2014/main" id="{CF417A69-426D-463D-A8A8-21D72DA4B79A}"/>
              </a:ext>
            </a:extLst>
          </p:cNvPr>
          <p:cNvSpPr/>
          <p:nvPr/>
        </p:nvSpPr>
        <p:spPr bwMode="auto">
          <a:xfrm>
            <a:off x="542625" y="5909221"/>
            <a:ext cx="1601582" cy="393859"/>
          </a:xfrm>
          <a:prstGeom prst="round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지식기반 인증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4" name="그림 143" descr="OTP.png">
            <a:extLst>
              <a:ext uri="{FF2B5EF4-FFF2-40B4-BE49-F238E27FC236}">
                <a16:creationId xmlns:a16="http://schemas.microsoft.com/office/drawing/2014/main" id="{F9793F78-4780-466D-9A24-4FB73E0BB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390" y="5430660"/>
            <a:ext cx="607340" cy="300829"/>
          </a:xfrm>
          <a:prstGeom prst="rect">
            <a:avLst/>
          </a:prstGeom>
        </p:spPr>
      </p:pic>
      <p:sp>
        <p:nvSpPr>
          <p:cNvPr id="145" name="모서리가 둥근 직사각형 58">
            <a:extLst>
              <a:ext uri="{FF2B5EF4-FFF2-40B4-BE49-F238E27FC236}">
                <a16:creationId xmlns:a16="http://schemas.microsoft.com/office/drawing/2014/main" id="{5B53A59C-8F9A-40D3-B35E-BBBB2603DED7}"/>
              </a:ext>
            </a:extLst>
          </p:cNvPr>
          <p:cNvSpPr/>
          <p:nvPr/>
        </p:nvSpPr>
        <p:spPr bwMode="auto">
          <a:xfrm>
            <a:off x="2281312" y="5909221"/>
            <a:ext cx="1540267" cy="393859"/>
          </a:xfrm>
          <a:prstGeom prst="round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소지기반 인증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6" name="그림 145" descr="ㅔㅏㅑ.jpg">
            <a:extLst>
              <a:ext uri="{FF2B5EF4-FFF2-40B4-BE49-F238E27FC236}">
                <a16:creationId xmlns:a16="http://schemas.microsoft.com/office/drawing/2014/main" id="{B6E6F915-BC8B-4536-A73D-FC2912BCC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224" y="5171571"/>
            <a:ext cx="676355" cy="819008"/>
          </a:xfrm>
          <a:prstGeom prst="rect">
            <a:avLst/>
          </a:prstGeom>
        </p:spPr>
      </p:pic>
      <p:sp>
        <p:nvSpPr>
          <p:cNvPr id="147" name="모서리가 둥근 직사각형 73">
            <a:extLst>
              <a:ext uri="{FF2B5EF4-FFF2-40B4-BE49-F238E27FC236}">
                <a16:creationId xmlns:a16="http://schemas.microsoft.com/office/drawing/2014/main" id="{2D89F201-63DA-46C1-9DA6-67B15BCB3BB2}"/>
              </a:ext>
            </a:extLst>
          </p:cNvPr>
          <p:cNvSpPr/>
          <p:nvPr/>
        </p:nvSpPr>
        <p:spPr bwMode="auto">
          <a:xfrm>
            <a:off x="5816362" y="5976376"/>
            <a:ext cx="2177190" cy="393859"/>
          </a:xfrm>
          <a:prstGeom prst="round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711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바이오기반 인증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8" name="Picture 5">
            <a:extLst>
              <a:ext uri="{FF2B5EF4-FFF2-40B4-BE49-F238E27FC236}">
                <a16:creationId xmlns:a16="http://schemas.microsoft.com/office/drawing/2014/main" id="{6EDB1AA5-063C-4F52-BE34-49F02258A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t="24909" r="36727" b="24542"/>
          <a:stretch/>
        </p:blipFill>
        <p:spPr bwMode="auto">
          <a:xfrm>
            <a:off x="6211888" y="5145694"/>
            <a:ext cx="656673" cy="8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그림 148">
            <a:extLst>
              <a:ext uri="{FF2B5EF4-FFF2-40B4-BE49-F238E27FC236}">
                <a16:creationId xmlns:a16="http://schemas.microsoft.com/office/drawing/2014/main" id="{B5F39B84-5330-494D-A3AA-CF059BAF5D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80" y="5145694"/>
            <a:ext cx="656672" cy="878400"/>
          </a:xfrm>
          <a:prstGeom prst="rect">
            <a:avLst/>
          </a:prstGeom>
        </p:spPr>
      </p:pic>
      <p:pic>
        <p:nvPicPr>
          <p:cNvPr id="150" name="그림 149">
            <a:extLst>
              <a:ext uri="{FF2B5EF4-FFF2-40B4-BE49-F238E27FC236}">
                <a16:creationId xmlns:a16="http://schemas.microsoft.com/office/drawing/2014/main" id="{5628A9CC-D22F-4A70-B7C1-29E60A46C9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8176" y="5144986"/>
            <a:ext cx="529593" cy="879108"/>
          </a:xfrm>
          <a:prstGeom prst="rect">
            <a:avLst/>
          </a:prstGeom>
        </p:spPr>
      </p:pic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234C7399-0DC2-411F-B215-824A3BA8457D}"/>
              </a:ext>
            </a:extLst>
          </p:cNvPr>
          <p:cNvGrpSpPr/>
          <p:nvPr/>
        </p:nvGrpSpPr>
        <p:grpSpPr>
          <a:xfrm>
            <a:off x="7733471" y="5145694"/>
            <a:ext cx="655523" cy="878400"/>
            <a:chOff x="7474681" y="5296467"/>
            <a:chExt cx="655523" cy="794277"/>
          </a:xfrm>
        </p:grpSpPr>
        <p:pic>
          <p:nvPicPr>
            <p:cNvPr id="152" name="그림 151" descr="생체인식_메인-1024x423.jpg">
              <a:extLst>
                <a:ext uri="{FF2B5EF4-FFF2-40B4-BE49-F238E27FC236}">
                  <a16:creationId xmlns:a16="http://schemas.microsoft.com/office/drawing/2014/main" id="{5B346C6E-2EF6-4AEC-A47B-EAB39E26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54333" t="75986" r="38250" b="6363"/>
            <a:stretch>
              <a:fillRect/>
            </a:stretch>
          </p:blipFill>
          <p:spPr>
            <a:xfrm>
              <a:off x="7474681" y="5296467"/>
              <a:ext cx="655523" cy="794277"/>
            </a:xfrm>
            <a:prstGeom prst="rect">
              <a:avLst/>
            </a:prstGeom>
          </p:spPr>
        </p:pic>
        <p:sp>
          <p:nvSpPr>
            <p:cNvPr id="153" name="타원 152">
              <a:extLst>
                <a:ext uri="{FF2B5EF4-FFF2-40B4-BE49-F238E27FC236}">
                  <a16:creationId xmlns:a16="http://schemas.microsoft.com/office/drawing/2014/main" id="{15ECE937-B629-4BC2-862B-B644DEC7240C}"/>
                </a:ext>
              </a:extLst>
            </p:cNvPr>
            <p:cNvSpPr/>
            <p:nvPr/>
          </p:nvSpPr>
          <p:spPr bwMode="auto">
            <a:xfrm>
              <a:off x="7576269" y="5411743"/>
              <a:ext cx="458377" cy="551633"/>
            </a:xfrm>
            <a:prstGeom prst="ellipse">
              <a:avLst/>
            </a:prstGeom>
            <a:solidFill>
              <a:srgbClr val="EBF0F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4" name="object 537">
              <a:extLst>
                <a:ext uri="{FF2B5EF4-FFF2-40B4-BE49-F238E27FC236}">
                  <a16:creationId xmlns:a16="http://schemas.microsoft.com/office/drawing/2014/main" id="{3BC4BA89-6A12-45DE-A0E4-E98D7C7C1004}"/>
                </a:ext>
              </a:extLst>
            </p:cNvPr>
            <p:cNvSpPr/>
            <p:nvPr/>
          </p:nvSpPr>
          <p:spPr>
            <a:xfrm>
              <a:off x="7663594" y="5440400"/>
              <a:ext cx="304979" cy="6083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55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318670F3-1F8E-42A4-B2F2-1A0ECA11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" y="4744758"/>
            <a:ext cx="171149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모서리가 둥근 직사각형 174">
            <a:extLst>
              <a:ext uri="{FF2B5EF4-FFF2-40B4-BE49-F238E27FC236}">
                <a16:creationId xmlns:a16="http://schemas.microsoft.com/office/drawing/2014/main" id="{E460DA80-FE93-48E3-BD3B-A5C50EF5F353}"/>
              </a:ext>
            </a:extLst>
          </p:cNvPr>
          <p:cNvSpPr/>
          <p:nvPr/>
        </p:nvSpPr>
        <p:spPr bwMode="auto">
          <a:xfrm>
            <a:off x="4680212" y="3544010"/>
            <a:ext cx="4221241" cy="1438825"/>
          </a:xfrm>
          <a:prstGeom prst="roundRect">
            <a:avLst>
              <a:gd name="adj" fmla="val 12684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-90488" algn="ctr" defTabSz="1043056" eaLnBrk="0" latinLnBrk="0" hangingPunct="0">
              <a:lnSpc>
                <a:spcPct val="90000"/>
              </a:lnSpc>
              <a:buClr>
                <a:prstClr val="white">
                  <a:lumMod val="65000"/>
                </a:prstClr>
              </a:buClr>
              <a:buSzPct val="140000"/>
            </a:pPr>
            <a:endParaRPr lang="ko-KR" altLang="en-US" sz="1100" b="1" kern="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cs typeface="Arial Unicode MS" pitchFamily="50" charset="-127"/>
            </a:endParaRPr>
          </a:p>
        </p:txBody>
      </p: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91D5DD3A-95D9-4B5E-A54F-2C3CE48B630B}"/>
              </a:ext>
            </a:extLst>
          </p:cNvPr>
          <p:cNvGrpSpPr/>
          <p:nvPr/>
        </p:nvGrpSpPr>
        <p:grpSpPr>
          <a:xfrm>
            <a:off x="4789066" y="3458104"/>
            <a:ext cx="4242664" cy="1520224"/>
            <a:chOff x="4789066" y="3509860"/>
            <a:chExt cx="4242664" cy="1520224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E68FC4F-526B-4DF9-824D-4A58FAC8A447}"/>
                </a:ext>
              </a:extLst>
            </p:cNvPr>
            <p:cNvSpPr txBox="1"/>
            <p:nvPr/>
          </p:nvSpPr>
          <p:spPr>
            <a:xfrm>
              <a:off x="4882401" y="3509860"/>
              <a:ext cx="4149329" cy="152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가상단말을 포함한 모든 </a:t>
              </a:r>
              <a:r>
                <a:rPr lang="en-US" altLang="ko-KR" sz="1050" dirty="0"/>
                <a:t>PC</a:t>
              </a:r>
              <a:r>
                <a:rPr lang="ko-KR" altLang="en-US" sz="1050" dirty="0"/>
                <a:t>에 대한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손쉬운 </a:t>
              </a:r>
              <a:r>
                <a:rPr lang="en-US" altLang="ko-KR" sz="1050" u="sng" dirty="0">
                  <a:solidFill>
                    <a:srgbClr val="C00000"/>
                  </a:solidFill>
                </a:rPr>
                <a:t>2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차 인증 체계 구현</a:t>
              </a:r>
              <a:endParaRPr lang="en-US" altLang="ko-KR" sz="1050" u="sng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계정 패스워드 자동변경 적용을 통한 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패스워드 취약점 해결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WEB, CS</a:t>
              </a:r>
              <a:r>
                <a:rPr lang="ko-KR" altLang="en-US" sz="1050" dirty="0"/>
                <a:t> 환경에 대하여 간편한 </a:t>
              </a:r>
              <a:r>
                <a:rPr lang="en-US" altLang="ko-KR" sz="1050" u="sng" dirty="0">
                  <a:solidFill>
                    <a:srgbClr val="C00000"/>
                  </a:solidFill>
                </a:rPr>
                <a:t>SSO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환경 구축</a:t>
              </a:r>
              <a:endParaRPr lang="en-US" altLang="ko-KR" sz="1050" u="sng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전사적인 </a:t>
              </a:r>
              <a:r>
                <a:rPr lang="en-US" altLang="ko-KR" sz="1050" dirty="0"/>
                <a:t>E-SSO </a:t>
              </a:r>
              <a:r>
                <a:rPr lang="ko-KR" altLang="en-US" sz="1050" dirty="0"/>
                <a:t>체제 구축으로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보안을 강화한 사용자 편의성 제공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대상</a:t>
              </a:r>
              <a:r>
                <a:rPr lang="en-US" altLang="ko-KR" sz="1050" dirty="0"/>
                <a:t> </a:t>
              </a:r>
              <a:r>
                <a:rPr lang="ko-KR" altLang="en-US" sz="1050" dirty="0"/>
                <a:t>프로그램에 대한 일체의 수정 없이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안전한 </a:t>
              </a:r>
              <a:r>
                <a:rPr lang="en-US" altLang="ko-KR" sz="1050" u="sng" dirty="0">
                  <a:solidFill>
                    <a:srgbClr val="C00000"/>
                  </a:solidFill>
                </a:rPr>
                <a:t>SSO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환경 제공</a:t>
              </a:r>
              <a:endParaRPr lang="en-US" altLang="ko-KR" sz="1050" u="sng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패스워드</a:t>
              </a:r>
              <a:r>
                <a:rPr lang="en-US" altLang="ko-KR" sz="1050" dirty="0"/>
                <a:t> </a:t>
              </a:r>
              <a:r>
                <a:rPr lang="ko-KR" altLang="en-US" sz="1050" dirty="0"/>
                <a:t>관리가 필요없는 </a:t>
              </a:r>
              <a:r>
                <a:rPr lang="en-US" altLang="ko-KR" sz="1050" u="sng" dirty="0">
                  <a:solidFill>
                    <a:srgbClr val="C00000"/>
                  </a:solidFill>
                </a:rPr>
                <a:t>FIDO </a:t>
              </a:r>
              <a:r>
                <a:rPr lang="ko-KR" altLang="en-US" sz="1050" u="sng" dirty="0">
                  <a:solidFill>
                    <a:srgbClr val="C00000"/>
                  </a:solidFill>
                </a:rPr>
                <a:t>기반 안전하고 빠른 인증 환경 제공</a:t>
              </a:r>
              <a:endParaRPr lang="en-US" altLang="ko-KR" sz="1050" u="sng" dirty="0">
                <a:solidFill>
                  <a:srgbClr val="C00000"/>
                </a:solidFill>
              </a:endParaRPr>
            </a:p>
          </p:txBody>
        </p:sp>
        <p:pic>
          <p:nvPicPr>
            <p:cNvPr id="159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B6C42FE5-81E3-4DA5-B193-E3594A42E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937" y="3623138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160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C7443F91-D06C-4224-9537-5B2FC9746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937" y="3836772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161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54BFA388-B816-4C4C-B7F9-DEA409A3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937" y="4311930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162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481930F8-D13F-4FFA-A68A-FD654AC97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937" y="4070308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163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8CE2E8A8-A535-4EC5-9F92-451D7A62A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937" y="4548288"/>
              <a:ext cx="180000" cy="174316"/>
            </a:xfrm>
            <a:prstGeom prst="rect">
              <a:avLst/>
            </a:prstGeom>
            <a:noFill/>
          </p:spPr>
        </p:pic>
        <p:pic>
          <p:nvPicPr>
            <p:cNvPr id="164" name="Picture 5" descr="D:\PPT\문서표준화\로고및클립아트\클립아트\basic_icon\app_13_101.png">
              <a:extLst>
                <a:ext uri="{FF2B5EF4-FFF2-40B4-BE49-F238E27FC236}">
                  <a16:creationId xmlns:a16="http://schemas.microsoft.com/office/drawing/2014/main" id="{9FADBFF3-D308-4756-ABC3-2FD422D16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066" y="4761070"/>
              <a:ext cx="180000" cy="174316"/>
            </a:xfrm>
            <a:prstGeom prst="rect">
              <a:avLst/>
            </a:prstGeom>
            <a:noFill/>
          </p:spPr>
        </p:pic>
      </p:grpSp>
      <p:pic>
        <p:nvPicPr>
          <p:cNvPr id="165" name="그림 164">
            <a:extLst>
              <a:ext uri="{FF2B5EF4-FFF2-40B4-BE49-F238E27FC236}">
                <a16:creationId xmlns:a16="http://schemas.microsoft.com/office/drawing/2014/main" id="{906DE961-4D55-42D0-B359-6CF514812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7" y="6470367"/>
            <a:ext cx="1013087" cy="266602"/>
          </a:xfrm>
          <a:prstGeom prst="rect">
            <a:avLst/>
          </a:prstGeom>
        </p:spPr>
      </p:pic>
      <p:pic>
        <p:nvPicPr>
          <p:cNvPr id="166" name="그림 165">
            <a:extLst>
              <a:ext uri="{FF2B5EF4-FFF2-40B4-BE49-F238E27FC236}">
                <a16:creationId xmlns:a16="http://schemas.microsoft.com/office/drawing/2014/main" id="{51F22125-8370-4B76-994A-A744AB4909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1119" y="6454114"/>
            <a:ext cx="614967" cy="299109"/>
          </a:xfrm>
          <a:prstGeom prst="rect">
            <a:avLst/>
          </a:prstGeom>
        </p:spPr>
      </p:pic>
      <p:pic>
        <p:nvPicPr>
          <p:cNvPr id="167" name="그림 166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AE0E3E07-7873-4E0F-BD93-520784DA5B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1" y="6519736"/>
            <a:ext cx="1086981" cy="167865"/>
          </a:xfrm>
          <a:prstGeom prst="rect">
            <a:avLst/>
          </a:prstGeom>
        </p:spPr>
      </p:pic>
      <p:pic>
        <p:nvPicPr>
          <p:cNvPr id="168" name="그림 167">
            <a:extLst>
              <a:ext uri="{FF2B5EF4-FFF2-40B4-BE49-F238E27FC236}">
                <a16:creationId xmlns:a16="http://schemas.microsoft.com/office/drawing/2014/main" id="{9F3D9BA7-F910-4935-9684-A20A21971F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7439" y="6456946"/>
            <a:ext cx="1121109" cy="293445"/>
          </a:xfrm>
          <a:prstGeom prst="rect">
            <a:avLst/>
          </a:prstGeom>
        </p:spPr>
      </p:pic>
      <p:pic>
        <p:nvPicPr>
          <p:cNvPr id="169" name="그림 168">
            <a:extLst>
              <a:ext uri="{FF2B5EF4-FFF2-40B4-BE49-F238E27FC236}">
                <a16:creationId xmlns:a16="http://schemas.microsoft.com/office/drawing/2014/main" id="{8C5E39C7-D40B-4CDD-BF6D-4D9B51AF2D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8527" y="6490468"/>
            <a:ext cx="811689" cy="226401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75F9C8B9-1E6A-4517-B114-1AA85F0CF0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62451" y="6509521"/>
            <a:ext cx="799387" cy="188295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CA314A65-9D39-44A2-AA6E-E883E3CDF9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55691" y="6479896"/>
            <a:ext cx="759787" cy="247544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74B36769-C37D-4F63-A1D7-E6EFAA376E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04183" y="6530578"/>
            <a:ext cx="1123625" cy="167237"/>
          </a:xfrm>
          <a:prstGeom prst="rect">
            <a:avLst/>
          </a:prstGeom>
        </p:spPr>
      </p:pic>
      <p:sp>
        <p:nvSpPr>
          <p:cNvPr id="173" name="오른쪽 화살표 13">
            <a:extLst>
              <a:ext uri="{FF2B5EF4-FFF2-40B4-BE49-F238E27FC236}">
                <a16:creationId xmlns:a16="http://schemas.microsoft.com/office/drawing/2014/main" id="{8CB5A265-458E-45CC-8A47-FA3D1803F0D2}"/>
              </a:ext>
            </a:extLst>
          </p:cNvPr>
          <p:cNvSpPr/>
          <p:nvPr/>
        </p:nvSpPr>
        <p:spPr>
          <a:xfrm>
            <a:off x="4207098" y="544040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072658C3-D53F-4EB4-A24B-5437931950C5}"/>
              </a:ext>
            </a:extLst>
          </p:cNvPr>
          <p:cNvSpPr/>
          <p:nvPr/>
        </p:nvSpPr>
        <p:spPr>
          <a:xfrm>
            <a:off x="147393" y="594877"/>
            <a:ext cx="486162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생체인증을 활용한 </a:t>
            </a:r>
            <a:r>
              <a:rPr lang="ko-KR" altLang="en-US" b="1">
                <a:latin typeface="+mn-ea"/>
              </a:rPr>
              <a:t>간편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통합인증시스템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8FA8588-3E0A-47B3-9F63-B58D1A6AC8BC}"/>
              </a:ext>
            </a:extLst>
          </p:cNvPr>
          <p:cNvSpPr txBox="1"/>
          <p:nvPr/>
        </p:nvSpPr>
        <p:spPr>
          <a:xfrm>
            <a:off x="6755253" y="81936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23510163</a:t>
            </a:r>
          </a:p>
        </p:txBody>
      </p:sp>
    </p:spTree>
    <p:extLst>
      <p:ext uri="{BB962C8B-B14F-4D97-AF65-F5344CB8AC3E}">
        <p14:creationId xmlns:p14="http://schemas.microsoft.com/office/powerpoint/2010/main" val="392534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 bwMode="gray">
          <a:xfrm>
            <a:off x="878326" y="14498"/>
            <a:ext cx="440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OTP(One Time Password)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한쪽 모서리가 잘린 사각형 82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03.</a:t>
            </a:r>
            <a:endParaRPr lang="ko-KR" altLang="en-US" sz="2800" b="1" dirty="0"/>
          </a:p>
        </p:txBody>
      </p:sp>
      <p:pic>
        <p:nvPicPr>
          <p:cNvPr id="85" name="Picture 2" descr="C:\Users\피티인 임수연\Desktop\png2\32\04.png">
            <a:extLst>
              <a:ext uri="{FF2B5EF4-FFF2-40B4-BE49-F238E27FC236}">
                <a16:creationId xmlns:a16="http://schemas.microsoft.com/office/drawing/2014/main" id="{B7736B8E-652F-48A7-BEF5-FAA1ED85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559" y="6197630"/>
            <a:ext cx="1113836" cy="340187"/>
          </a:xfrm>
          <a:prstGeom prst="rect">
            <a:avLst/>
          </a:prstGeom>
          <a:noFill/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5633C70-63C5-4561-AAD9-40AF7F62AEA0}"/>
              </a:ext>
            </a:extLst>
          </p:cNvPr>
          <p:cNvSpPr txBox="1"/>
          <p:nvPr/>
        </p:nvSpPr>
        <p:spPr>
          <a:xfrm>
            <a:off x="197036" y="1122960"/>
            <a:ext cx="8794856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Grippin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Tower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국내기술로 개발된 시간동기방식의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OTP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인증솔루션으로 다양한 인증매체 지원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다수의 시스템에 대한 연동 레퍼런스를 보유한 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인증을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위한 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OTP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솔루션입니다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계정정보 유출에 대비하여 별도의 일회용 비밀번호를 사용함으로써 고정된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ID/PW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유출에 대하여 강력한 보안성을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88" name="슬라이드 번호 개체 틀 3">
            <a:extLst>
              <a:ext uri="{FF2B5EF4-FFF2-40B4-BE49-F238E27FC236}">
                <a16:creationId xmlns:a16="http://schemas.microsoft.com/office/drawing/2014/main" id="{8F9CFFB4-5599-4466-A27A-37957394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7345" y="6354771"/>
            <a:ext cx="2057400" cy="365125"/>
          </a:xfrm>
        </p:spPr>
        <p:txBody>
          <a:bodyPr/>
          <a:lstStyle/>
          <a:p>
            <a:r>
              <a:rPr lang="en-US" altLang="ko-KR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61ED89DF-A460-40CF-90FC-8D310751E1C3}"/>
              </a:ext>
            </a:extLst>
          </p:cNvPr>
          <p:cNvSpPr/>
          <p:nvPr/>
        </p:nvSpPr>
        <p:spPr>
          <a:xfrm>
            <a:off x="256032" y="1926336"/>
            <a:ext cx="8586216" cy="119786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6" name="모서리가 둥근 직사각형 4">
            <a:extLst>
              <a:ext uri="{FF2B5EF4-FFF2-40B4-BE49-F238E27FC236}">
                <a16:creationId xmlns:a16="http://schemas.microsoft.com/office/drawing/2014/main" id="{959F36A4-9D23-4565-8B61-F7FAEC7EE17B}"/>
              </a:ext>
            </a:extLst>
          </p:cNvPr>
          <p:cNvSpPr/>
          <p:nvPr/>
        </p:nvSpPr>
        <p:spPr>
          <a:xfrm>
            <a:off x="1179576" y="2063476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개인정보 안정성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확보조치 기준</a:t>
            </a:r>
          </a:p>
        </p:txBody>
      </p:sp>
      <p:sp>
        <p:nvSpPr>
          <p:cNvPr id="97" name="모서리가 둥근 직사각형 21">
            <a:extLst>
              <a:ext uri="{FF2B5EF4-FFF2-40B4-BE49-F238E27FC236}">
                <a16:creationId xmlns:a16="http://schemas.microsoft.com/office/drawing/2014/main" id="{A9267E72-5B1B-4E1C-BB1E-73321F9E7E44}"/>
              </a:ext>
            </a:extLst>
          </p:cNvPr>
          <p:cNvSpPr/>
          <p:nvPr/>
        </p:nvSpPr>
        <p:spPr>
          <a:xfrm>
            <a:off x="3110123" y="2063476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정보통신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보안 업무 규정</a:t>
            </a:r>
          </a:p>
        </p:txBody>
      </p:sp>
      <p:sp>
        <p:nvSpPr>
          <p:cNvPr id="98" name="모서리가 둥근 직사각형 22">
            <a:extLst>
              <a:ext uri="{FF2B5EF4-FFF2-40B4-BE49-F238E27FC236}">
                <a16:creationId xmlns:a16="http://schemas.microsoft.com/office/drawing/2014/main" id="{3B89B45B-6B7A-4AC4-B27C-E3DEF7DBDA0A}"/>
              </a:ext>
            </a:extLst>
          </p:cNvPr>
          <p:cNvSpPr/>
          <p:nvPr/>
        </p:nvSpPr>
        <p:spPr>
          <a:xfrm>
            <a:off x="5040670" y="2063476"/>
            <a:ext cx="1823224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해킹</a:t>
            </a:r>
            <a:r>
              <a:rPr lang="en-US" altLang="ko-KR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바이러스 악성코드에 따른 계정정보 유출 보호</a:t>
            </a:r>
          </a:p>
        </p:txBody>
      </p:sp>
      <p:sp>
        <p:nvSpPr>
          <p:cNvPr id="99" name="모서리가 둥근 직사각형 23">
            <a:extLst>
              <a:ext uri="{FF2B5EF4-FFF2-40B4-BE49-F238E27FC236}">
                <a16:creationId xmlns:a16="http://schemas.microsoft.com/office/drawing/2014/main" id="{225B60DD-B60B-435E-BFE0-8BA74D6F8C0F}"/>
              </a:ext>
            </a:extLst>
          </p:cNvPr>
          <p:cNvSpPr/>
          <p:nvPr/>
        </p:nvSpPr>
        <p:spPr>
          <a:xfrm>
            <a:off x="6971216" y="2068058"/>
            <a:ext cx="1823225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외부로부터 시스템 접근 시 발생하는 보안사고 </a:t>
            </a:r>
            <a:endParaRPr lang="en-US" altLang="ko-KR" sz="1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통제 및 감사체계 마련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8A695E22-6072-421A-B1C6-D7DAE5F39F7F}"/>
              </a:ext>
            </a:extLst>
          </p:cNvPr>
          <p:cNvSpPr/>
          <p:nvPr/>
        </p:nvSpPr>
        <p:spPr>
          <a:xfrm>
            <a:off x="251901" y="333588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FB9768CC-8A06-4259-BE01-FFAF57CE8A03}"/>
              </a:ext>
            </a:extLst>
          </p:cNvPr>
          <p:cNvSpPr/>
          <p:nvPr/>
        </p:nvSpPr>
        <p:spPr>
          <a:xfrm>
            <a:off x="4623816" y="333588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02" name="모서리가 둥근 직사각형 33">
            <a:extLst>
              <a:ext uri="{FF2B5EF4-FFF2-40B4-BE49-F238E27FC236}">
                <a16:creationId xmlns:a16="http://schemas.microsoft.com/office/drawing/2014/main" id="{256AB914-B953-41AE-8C82-DF177039ECE5}"/>
              </a:ext>
            </a:extLst>
          </p:cNvPr>
          <p:cNvSpPr/>
          <p:nvPr/>
        </p:nvSpPr>
        <p:spPr bwMode="ltGray">
          <a:xfrm>
            <a:off x="990832" y="3200183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8AB2B1BB-723B-4F98-8DB0-0990061C2EF2}"/>
              </a:ext>
            </a:extLst>
          </p:cNvPr>
          <p:cNvSpPr>
            <a:spLocks/>
          </p:cNvSpPr>
          <p:nvPr/>
        </p:nvSpPr>
        <p:spPr bwMode="ltGray">
          <a:xfrm>
            <a:off x="1161648" y="3235183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기존 비밀번호 관리 현황</a:t>
            </a:r>
          </a:p>
        </p:txBody>
      </p: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A62544A3-7F0C-4439-B3F7-3B988AE2DE12}"/>
              </a:ext>
            </a:extLst>
          </p:cNvPr>
          <p:cNvGrpSpPr/>
          <p:nvPr/>
        </p:nvGrpSpPr>
        <p:grpSpPr>
          <a:xfrm>
            <a:off x="5196848" y="3201040"/>
            <a:ext cx="3387868" cy="322287"/>
            <a:chOff x="5196848" y="3140080"/>
            <a:chExt cx="3387868" cy="322287"/>
          </a:xfrm>
        </p:grpSpPr>
        <p:sp>
          <p:nvSpPr>
            <p:cNvPr id="105" name="모서리가 둥근 직사각형 35">
              <a:extLst>
                <a:ext uri="{FF2B5EF4-FFF2-40B4-BE49-F238E27FC236}">
                  <a16:creationId xmlns:a16="http://schemas.microsoft.com/office/drawing/2014/main" id="{37D68322-370E-4DBD-B87C-DDC37385DBE0}"/>
                </a:ext>
              </a:extLst>
            </p:cNvPr>
            <p:cNvSpPr/>
            <p:nvPr/>
          </p:nvSpPr>
          <p:spPr bwMode="ltGray">
            <a:xfrm>
              <a:off x="5205237" y="3140080"/>
              <a:ext cx="3329037" cy="322287"/>
            </a:xfrm>
            <a:prstGeom prst="roundRect">
              <a:avLst/>
            </a:prstGeom>
            <a:solidFill>
              <a:srgbClr val="A52F01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1" rIns="91440" bIns="45721"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b="1" kern="0" dirty="0">
                <a:solidFill>
                  <a:prstClr val="white"/>
                </a:solidFill>
                <a:latin typeface="맑은 고딕"/>
                <a:sym typeface="Gill Sans" charset="0"/>
              </a:endParaRPr>
            </a:p>
          </p:txBody>
        </p:sp>
        <p:sp>
          <p:nvSpPr>
            <p:cNvPr id="106" name="Rectangle 23">
              <a:extLst>
                <a:ext uri="{FF2B5EF4-FFF2-40B4-BE49-F238E27FC236}">
                  <a16:creationId xmlns:a16="http://schemas.microsoft.com/office/drawing/2014/main" id="{DAE3AA52-CCBE-4C24-AA2F-D54B3AAB64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96848" y="3168127"/>
              <a:ext cx="3387868" cy="2661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OTP </a:t>
              </a:r>
              <a:r>
                <a:rPr lang="ko-KR" altLang="en-US" sz="1400" b="1" dirty="0">
                  <a:solidFill>
                    <a:prstClr val="white"/>
                  </a:solidFill>
                  <a:latin typeface="맑은 고딕" panose="020B0503020000020004" pitchFamily="50" charset="-127"/>
                  <a:sym typeface="나눔고딕 Bold" panose="020D0804000000000000" pitchFamily="50" charset="-127"/>
                </a:rPr>
                <a:t>도입 후 비밀번호 관리</a:t>
              </a:r>
            </a:p>
          </p:txBody>
        </p:sp>
      </p:grpSp>
      <p:pic>
        <p:nvPicPr>
          <p:cNvPr id="107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58B40751-AF4E-43FF-A14E-22F5CF65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382673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3C088D4B-381C-43FD-B984-C53EB29B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070575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6EC74E72-4E1B-4B8B-A3E3-D10B5643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566203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모서리가 둥근 직사각형 11">
            <a:extLst>
              <a:ext uri="{FF2B5EF4-FFF2-40B4-BE49-F238E27FC236}">
                <a16:creationId xmlns:a16="http://schemas.microsoft.com/office/drawing/2014/main" id="{CC9EFFE2-3B77-4036-B861-35C41487F67A}"/>
              </a:ext>
            </a:extLst>
          </p:cNvPr>
          <p:cNvSpPr/>
          <p:nvPr/>
        </p:nvSpPr>
        <p:spPr>
          <a:xfrm>
            <a:off x="4741935" y="360443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1" name="오른쪽 화살표 38">
            <a:extLst>
              <a:ext uri="{FF2B5EF4-FFF2-40B4-BE49-F238E27FC236}">
                <a16:creationId xmlns:a16="http://schemas.microsoft.com/office/drawing/2014/main" id="{C940EF79-6565-4429-B13D-59B2210093BD}"/>
              </a:ext>
            </a:extLst>
          </p:cNvPr>
          <p:cNvSpPr/>
          <p:nvPr/>
        </p:nvSpPr>
        <p:spPr>
          <a:xfrm>
            <a:off x="4153519" y="468693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2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803C8547-EBE2-4C91-A9E8-102463F1E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828018"/>
            <a:ext cx="180000" cy="174316"/>
          </a:xfrm>
          <a:prstGeom prst="rect">
            <a:avLst/>
          </a:prstGeom>
          <a:noFill/>
        </p:spPr>
      </p:pic>
      <p:pic>
        <p:nvPicPr>
          <p:cNvPr id="113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024DA19-26E2-4597-B68E-E9212535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526010"/>
            <a:ext cx="180000" cy="174316"/>
          </a:xfrm>
          <a:prstGeom prst="rect">
            <a:avLst/>
          </a:prstGeom>
          <a:noFill/>
        </p:spPr>
      </p:pic>
      <p:pic>
        <p:nvPicPr>
          <p:cNvPr id="11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36EE391B-EF99-4CC4-8AE2-FF472A94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038074"/>
            <a:ext cx="180000" cy="174316"/>
          </a:xfrm>
          <a:prstGeom prst="rect">
            <a:avLst/>
          </a:prstGeom>
          <a:noFill/>
        </p:spPr>
      </p:pic>
      <p:pic>
        <p:nvPicPr>
          <p:cNvPr id="11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9657746-056C-4FE7-B4EF-40A68D9E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264642"/>
            <a:ext cx="180000" cy="174316"/>
          </a:xfrm>
          <a:prstGeom prst="rect">
            <a:avLst/>
          </a:prstGeom>
          <a:noFill/>
        </p:spPr>
      </p:pic>
      <p:pic>
        <p:nvPicPr>
          <p:cNvPr id="11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1F7C6140-3555-4335-920C-F2098C0D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484098"/>
            <a:ext cx="180000" cy="174316"/>
          </a:xfrm>
          <a:prstGeom prst="rect">
            <a:avLst/>
          </a:prstGeom>
          <a:noFill/>
        </p:spPr>
      </p:pic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0AD38D05-0E21-4BB1-853A-368B15FF38A6}"/>
              </a:ext>
            </a:extLst>
          </p:cNvPr>
          <p:cNvGrpSpPr/>
          <p:nvPr/>
        </p:nvGrpSpPr>
        <p:grpSpPr>
          <a:xfrm>
            <a:off x="445480" y="2739784"/>
            <a:ext cx="1440000" cy="288000"/>
            <a:chOff x="321859" y="2700782"/>
            <a:chExt cx="1440000" cy="288000"/>
          </a:xfrm>
        </p:grpSpPr>
        <p:sp>
          <p:nvSpPr>
            <p:cNvPr id="118" name="모서리가 둥근 직사각형 6">
              <a:extLst>
                <a:ext uri="{FF2B5EF4-FFF2-40B4-BE49-F238E27FC236}">
                  <a16:creationId xmlns:a16="http://schemas.microsoft.com/office/drawing/2014/main" id="{EB2B0A42-DF00-4D0B-B77E-5F05E9BEC6DD}"/>
                </a:ext>
              </a:extLst>
            </p:cNvPr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복제위험 없음</a:t>
              </a:r>
            </a:p>
          </p:txBody>
        </p: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7959A83F-050F-4C97-8B0C-E16B4A7F6898}"/>
                </a:ext>
              </a:extLst>
            </p:cNvPr>
            <p:cNvCxnSpPr/>
            <p:nvPr/>
          </p:nvCxnSpPr>
          <p:spPr>
            <a:xfrm>
              <a:off x="435525" y="2973769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A5582B45-5CC3-49F4-BF3A-6FA1720106B1}"/>
              </a:ext>
            </a:extLst>
          </p:cNvPr>
          <p:cNvGrpSpPr/>
          <p:nvPr/>
        </p:nvGrpSpPr>
        <p:grpSpPr>
          <a:xfrm>
            <a:off x="2109998" y="2739784"/>
            <a:ext cx="1440000" cy="288000"/>
            <a:chOff x="1765297" y="2700782"/>
            <a:chExt cx="1440000" cy="288000"/>
          </a:xfrm>
        </p:grpSpPr>
        <p:sp>
          <p:nvSpPr>
            <p:cNvPr id="121" name="모서리가 둥근 직사각형 26">
              <a:extLst>
                <a:ext uri="{FF2B5EF4-FFF2-40B4-BE49-F238E27FC236}">
                  <a16:creationId xmlns:a16="http://schemas.microsoft.com/office/drawing/2014/main" id="{DE1932CA-6AA1-4589-8DA0-D2F3471AE49B}"/>
                </a:ext>
              </a:extLst>
            </p:cNvPr>
            <p:cNvSpPr/>
            <p:nvPr/>
          </p:nvSpPr>
          <p:spPr>
            <a:xfrm>
              <a:off x="1765297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별도의 인식장치 불필요</a:t>
              </a:r>
            </a:p>
          </p:txBody>
        </p: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93B09DD2-5C55-4A11-A1D9-B7313AA758D3}"/>
                </a:ext>
              </a:extLst>
            </p:cNvPr>
            <p:cNvCxnSpPr/>
            <p:nvPr/>
          </p:nvCxnSpPr>
          <p:spPr>
            <a:xfrm>
              <a:off x="1873165" y="2973769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FDE1993A-02F3-42C6-B854-AA36DBE1DCCF}"/>
              </a:ext>
            </a:extLst>
          </p:cNvPr>
          <p:cNvGrpSpPr/>
          <p:nvPr/>
        </p:nvGrpSpPr>
        <p:grpSpPr>
          <a:xfrm>
            <a:off x="3774517" y="2756077"/>
            <a:ext cx="1632056" cy="255414"/>
            <a:chOff x="3100735" y="2718355"/>
            <a:chExt cx="1632056" cy="255414"/>
          </a:xfrm>
        </p:grpSpPr>
        <p:sp>
          <p:nvSpPr>
            <p:cNvPr id="124" name="모서리가 둥근 직사각형 27">
              <a:extLst>
                <a:ext uri="{FF2B5EF4-FFF2-40B4-BE49-F238E27FC236}">
                  <a16:creationId xmlns:a16="http://schemas.microsoft.com/office/drawing/2014/main" id="{B546EAC2-B3EA-4F19-9797-D624E14135B1}"/>
                </a:ext>
              </a:extLst>
            </p:cNvPr>
            <p:cNvSpPr/>
            <p:nvPr/>
          </p:nvSpPr>
          <p:spPr>
            <a:xfrm>
              <a:off x="3100735" y="2718355"/>
              <a:ext cx="1632056" cy="252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독립된 인증수단 이용</a:t>
              </a:r>
            </a:p>
          </p:txBody>
        </p: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4897A93E-BDF8-4D42-8828-3A79453F0814}"/>
                </a:ext>
              </a:extLst>
            </p:cNvPr>
            <p:cNvCxnSpPr/>
            <p:nvPr/>
          </p:nvCxnSpPr>
          <p:spPr>
            <a:xfrm>
              <a:off x="3227493" y="2973769"/>
              <a:ext cx="141283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69FC5A15-5FAD-4213-AB43-51D84F7D48AB}"/>
              </a:ext>
            </a:extLst>
          </p:cNvPr>
          <p:cNvGrpSpPr/>
          <p:nvPr/>
        </p:nvGrpSpPr>
        <p:grpSpPr>
          <a:xfrm>
            <a:off x="5631092" y="2739784"/>
            <a:ext cx="1440000" cy="288000"/>
            <a:chOff x="5691943" y="2678824"/>
            <a:chExt cx="1440000" cy="288000"/>
          </a:xfrm>
        </p:grpSpPr>
        <p:sp>
          <p:nvSpPr>
            <p:cNvPr id="127" name="모서리가 둥근 직사각형 29">
              <a:extLst>
                <a:ext uri="{FF2B5EF4-FFF2-40B4-BE49-F238E27FC236}">
                  <a16:creationId xmlns:a16="http://schemas.microsoft.com/office/drawing/2014/main" id="{E48C819E-14AF-43FC-BFD3-635C129A69DA}"/>
                </a:ext>
              </a:extLst>
            </p:cNvPr>
            <p:cNvSpPr/>
            <p:nvPr/>
          </p:nvSpPr>
          <p:spPr>
            <a:xfrm>
              <a:off x="5691943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가장 높은 보안등급</a:t>
              </a:r>
            </a:p>
          </p:txBody>
        </p: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25A972C7-C8D0-490A-B151-4E1F5FCF107A}"/>
                </a:ext>
              </a:extLst>
            </p:cNvPr>
            <p:cNvCxnSpPr/>
            <p:nvPr/>
          </p:nvCxnSpPr>
          <p:spPr>
            <a:xfrm>
              <a:off x="5816893" y="295181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228BFA69-EB0A-4D09-B383-2E3CE14FA0E4}"/>
              </a:ext>
            </a:extLst>
          </p:cNvPr>
          <p:cNvGrpSpPr/>
          <p:nvPr/>
        </p:nvGrpSpPr>
        <p:grpSpPr>
          <a:xfrm>
            <a:off x="7295610" y="2700028"/>
            <a:ext cx="1440000" cy="312743"/>
            <a:chOff x="7365460" y="2639068"/>
            <a:chExt cx="1440000" cy="312743"/>
          </a:xfrm>
        </p:grpSpPr>
        <p:sp>
          <p:nvSpPr>
            <p:cNvPr id="130" name="모서리가 둥근 직사각형 30">
              <a:extLst>
                <a:ext uri="{FF2B5EF4-FFF2-40B4-BE49-F238E27FC236}">
                  <a16:creationId xmlns:a16="http://schemas.microsoft.com/office/drawing/2014/main" id="{153D0ED6-1FF2-45C2-9783-2FA9FFA80C12}"/>
                </a:ext>
              </a:extLst>
            </p:cNvPr>
            <p:cNvSpPr/>
            <p:nvPr/>
          </p:nvSpPr>
          <p:spPr>
            <a:xfrm>
              <a:off x="7365460" y="2639068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다수의 로그인 </a:t>
              </a:r>
              <a:endParaRPr lang="en-US" altLang="ko-KR" sz="9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서비스 적용</a:t>
              </a:r>
            </a:p>
          </p:txBody>
        </p: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F0754A75-F387-4AFA-BA4E-85CEDC44541D}"/>
                </a:ext>
              </a:extLst>
            </p:cNvPr>
            <p:cNvCxnSpPr/>
            <p:nvPr/>
          </p:nvCxnSpPr>
          <p:spPr>
            <a:xfrm>
              <a:off x="7474877" y="295181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C43F486B-2CA3-4A18-85FD-52DBFC36A00D}"/>
              </a:ext>
            </a:extLst>
          </p:cNvPr>
          <p:cNvGrpSpPr/>
          <p:nvPr/>
        </p:nvGrpSpPr>
        <p:grpSpPr>
          <a:xfrm>
            <a:off x="239496" y="1958978"/>
            <a:ext cx="922151" cy="821291"/>
            <a:chOff x="498062" y="2084686"/>
            <a:chExt cx="896291" cy="841500"/>
          </a:xfrm>
        </p:grpSpPr>
        <p:pic>
          <p:nvPicPr>
            <p:cNvPr id="133" name="Picture 5" descr="G:\Work\작업\PNG\중요.png">
              <a:extLst>
                <a:ext uri="{FF2B5EF4-FFF2-40B4-BE49-F238E27FC236}">
                  <a16:creationId xmlns:a16="http://schemas.microsoft.com/office/drawing/2014/main" id="{E9664306-123F-4524-96C2-65463C99D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Rectangle 97">
              <a:extLst>
                <a:ext uri="{FF2B5EF4-FFF2-40B4-BE49-F238E27FC236}">
                  <a16:creationId xmlns:a16="http://schemas.microsoft.com/office/drawing/2014/main" id="{A518C9DA-7C5B-4EB5-B7F0-7B501BA050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6507D20D-494B-4874-8BF6-C65F662CDD24}"/>
              </a:ext>
            </a:extLst>
          </p:cNvPr>
          <p:cNvSpPr txBox="1"/>
          <p:nvPr/>
        </p:nvSpPr>
        <p:spPr bwMode="gray">
          <a:xfrm>
            <a:off x="152471" y="654036"/>
            <a:ext cx="505276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인증 보안강화를 위한 </a:t>
            </a:r>
            <a:r>
              <a:rPr lang="en-US" altLang="ko-KR" b="1" dirty="0">
                <a:latin typeface="+mn-ea"/>
              </a:rPr>
              <a:t>2</a:t>
            </a:r>
            <a:r>
              <a:rPr lang="ko-KR" altLang="en-US" b="1" dirty="0">
                <a:latin typeface="+mn-ea"/>
              </a:rPr>
              <a:t>차 인증솔루션</a:t>
            </a:r>
          </a:p>
        </p:txBody>
      </p:sp>
      <p:pic>
        <p:nvPicPr>
          <p:cNvPr id="136" name="그림 135">
            <a:extLst>
              <a:ext uri="{FF2B5EF4-FFF2-40B4-BE49-F238E27FC236}">
                <a16:creationId xmlns:a16="http://schemas.microsoft.com/office/drawing/2014/main" id="{33A4B4D8-A96E-442A-BBF1-D9F93206B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28" y="6327142"/>
            <a:ext cx="500063" cy="95250"/>
          </a:xfrm>
          <a:prstGeom prst="rect">
            <a:avLst/>
          </a:prstGeom>
        </p:spPr>
      </p:pic>
      <p:pic>
        <p:nvPicPr>
          <p:cNvPr id="137" name="Picture 2">
            <a:extLst>
              <a:ext uri="{FF2B5EF4-FFF2-40B4-BE49-F238E27FC236}">
                <a16:creationId xmlns:a16="http://schemas.microsoft.com/office/drawing/2014/main" id="{31E9AE00-1F72-4255-977E-BC9FF2F9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127" y="6560262"/>
            <a:ext cx="485902" cy="1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그림 137">
            <a:extLst>
              <a:ext uri="{FF2B5EF4-FFF2-40B4-BE49-F238E27FC236}">
                <a16:creationId xmlns:a16="http://schemas.microsoft.com/office/drawing/2014/main" id="{92CB9840-8B36-41C4-A7C3-DF9B8AED48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3" y="6560950"/>
            <a:ext cx="174308" cy="14287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56BF5A68-9219-4052-9F2D-B242AF48CF6F}"/>
              </a:ext>
            </a:extLst>
          </p:cNvPr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140" name="Picture 7" descr="한국주택금융공사 메인으로 가기!!">
            <a:extLst>
              <a:ext uri="{FF2B5EF4-FFF2-40B4-BE49-F238E27FC236}">
                <a16:creationId xmlns:a16="http://schemas.microsoft.com/office/drawing/2014/main" id="{9EF50594-C686-4848-BA04-DB403417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335" y="6524647"/>
            <a:ext cx="737426" cy="1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그림 140">
            <a:extLst>
              <a:ext uri="{FF2B5EF4-FFF2-40B4-BE49-F238E27FC236}">
                <a16:creationId xmlns:a16="http://schemas.microsoft.com/office/drawing/2014/main" id="{F79C864B-553F-4111-A5B6-7F26C2644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87" y="6583224"/>
            <a:ext cx="914400" cy="104775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9B0A7436-CC67-4E70-B864-109704A465B1}"/>
              </a:ext>
            </a:extLst>
          </p:cNvPr>
          <p:cNvSpPr txBox="1"/>
          <p:nvPr/>
        </p:nvSpPr>
        <p:spPr>
          <a:xfrm>
            <a:off x="412023" y="3776754"/>
            <a:ext cx="3764172" cy="103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자원 및 업무시스템 접속 시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ID/PW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기반의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인증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ID/PW (1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인증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경우 패스워드 공유에 따른 문제가 있으며 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유출되었을 경우 대처하지 못함 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동일한 비밀번호를 일정 기간</a:t>
            </a:r>
            <a:r>
              <a:rPr lang="en-US" altLang="ko-KR" sz="1050" dirty="0">
                <a:solidFill>
                  <a:prstClr val="black"/>
                </a:solidFill>
              </a:rPr>
              <a:t>(3</a:t>
            </a:r>
            <a:r>
              <a:rPr lang="ko-KR" altLang="en-US" sz="1050" dirty="0">
                <a:solidFill>
                  <a:prstClr val="black"/>
                </a:solidFill>
              </a:rPr>
              <a:t>개월</a:t>
            </a:r>
            <a:r>
              <a:rPr lang="en-US" altLang="ko-KR" sz="1050" dirty="0">
                <a:solidFill>
                  <a:prstClr val="black"/>
                </a:solidFill>
              </a:rPr>
              <a:t>) </a:t>
            </a:r>
            <a:r>
              <a:rPr lang="ko-KR" altLang="en-US" sz="1050" dirty="0">
                <a:solidFill>
                  <a:prstClr val="black"/>
                </a:solidFill>
              </a:rPr>
              <a:t>간 여러 사람이 공유</a:t>
            </a:r>
            <a:endParaRPr lang="en-US" altLang="ko-KR" sz="1050" dirty="0">
              <a:solidFill>
                <a:prstClr val="black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E4D0875-E667-4DD5-836F-EEA373E23B23}"/>
              </a:ext>
            </a:extLst>
          </p:cNvPr>
          <p:cNvSpPr txBox="1"/>
          <p:nvPr/>
        </p:nvSpPr>
        <p:spPr>
          <a:xfrm>
            <a:off x="4943334" y="3722513"/>
            <a:ext cx="3841119" cy="224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dirty="0"/>
              <a:t>ID/PW</a:t>
            </a:r>
            <a:r>
              <a:rPr lang="ko-KR" altLang="en-US" sz="1050" dirty="0"/>
              <a:t>외에 </a:t>
            </a:r>
            <a:r>
              <a:rPr lang="ko-KR" altLang="en-US" sz="1050" u="sng" dirty="0">
                <a:solidFill>
                  <a:srgbClr val="C00000"/>
                </a:solidFill>
              </a:rPr>
              <a:t>추가적인 비밀번호 입력</a:t>
            </a:r>
            <a:r>
              <a:rPr lang="ko-KR" altLang="en-US" sz="1050" dirty="0"/>
              <a:t>으로 로그인 보안성 강화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다양한 업무 시스템</a:t>
            </a:r>
            <a:r>
              <a:rPr lang="en-US" altLang="ko-KR" sz="1050" dirty="0">
                <a:solidFill>
                  <a:prstClr val="black"/>
                </a:solidFill>
              </a:rPr>
              <a:t>(</a:t>
            </a:r>
            <a:r>
              <a:rPr lang="ko-KR" altLang="en-US" sz="1050" dirty="0" err="1">
                <a:solidFill>
                  <a:prstClr val="black"/>
                </a:solidFill>
              </a:rPr>
              <a:t>네트웍장비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 err="1">
                <a:solidFill>
                  <a:prstClr val="black"/>
                </a:solidFill>
              </a:rPr>
              <a:t>업무포털</a:t>
            </a:r>
            <a:r>
              <a:rPr lang="en-US" altLang="ko-KR" sz="1050" dirty="0">
                <a:solidFill>
                  <a:prstClr val="black"/>
                </a:solidFill>
              </a:rPr>
              <a:t>, VDI, </a:t>
            </a:r>
            <a:r>
              <a:rPr lang="ko-KR" altLang="en-US" sz="1050" dirty="0">
                <a:solidFill>
                  <a:prstClr val="black"/>
                </a:solidFill>
              </a:rPr>
              <a:t>메일</a:t>
            </a:r>
            <a:r>
              <a:rPr lang="en-US" altLang="ko-KR" sz="1050" dirty="0">
                <a:solidFill>
                  <a:prstClr val="black"/>
                </a:solidFill>
              </a:rPr>
              <a:t>, SSO,</a:t>
            </a:r>
            <a:r>
              <a:rPr lang="ko-KR" altLang="en-US" sz="1050" dirty="0">
                <a:solidFill>
                  <a:prstClr val="black"/>
                </a:solidFill>
              </a:rPr>
              <a:t>서버시스템 등</a:t>
            </a:r>
            <a:r>
              <a:rPr lang="en-US" altLang="ko-KR" sz="1050" dirty="0">
                <a:solidFill>
                  <a:prstClr val="black"/>
                </a:solidFill>
              </a:rPr>
              <a:t> )</a:t>
            </a:r>
            <a:r>
              <a:rPr lang="ko-KR" altLang="en-US" sz="1050" dirty="0">
                <a:solidFill>
                  <a:prstClr val="black"/>
                </a:solidFill>
              </a:rPr>
              <a:t>에 대하여 </a:t>
            </a:r>
            <a:r>
              <a:rPr lang="en-US" altLang="ko-KR" sz="1050" dirty="0">
                <a:solidFill>
                  <a:prstClr val="black"/>
                </a:solidFill>
              </a:rPr>
              <a:t>2</a:t>
            </a:r>
            <a:r>
              <a:rPr lang="ko-KR" altLang="en-US" sz="1050" dirty="0">
                <a:solidFill>
                  <a:prstClr val="black"/>
                </a:solidFill>
              </a:rPr>
              <a:t>차 인증으로 보안 관리  강화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시간동기 방식으로 별도로 </a:t>
            </a:r>
            <a:r>
              <a:rPr lang="ko-KR" altLang="en-US" sz="1050" u="sng" dirty="0">
                <a:solidFill>
                  <a:srgbClr val="C00000"/>
                </a:solidFill>
              </a:rPr>
              <a:t>비밀번호 기억할 필요 없음 </a:t>
            </a:r>
            <a:r>
              <a:rPr lang="en-US" altLang="ko-KR" sz="1050" dirty="0">
                <a:solidFill>
                  <a:prstClr val="black"/>
                </a:solidFill>
              </a:rPr>
              <a:t>(</a:t>
            </a:r>
            <a:r>
              <a:rPr lang="ko-KR" altLang="en-US" sz="1050" dirty="0">
                <a:solidFill>
                  <a:prstClr val="black"/>
                </a:solidFill>
              </a:rPr>
              <a:t>분당 </a:t>
            </a:r>
            <a:r>
              <a:rPr lang="en-US" altLang="ko-KR" sz="1050" dirty="0">
                <a:solidFill>
                  <a:prstClr val="black"/>
                </a:solidFill>
              </a:rPr>
              <a:t>1</a:t>
            </a:r>
            <a:r>
              <a:rPr lang="ko-KR" altLang="en-US" sz="1050" dirty="0">
                <a:solidFill>
                  <a:prstClr val="black"/>
                </a:solidFill>
              </a:rPr>
              <a:t>회 자동변경</a:t>
            </a:r>
            <a:r>
              <a:rPr lang="en-US" altLang="ko-KR" sz="105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사용된 </a:t>
            </a:r>
            <a:r>
              <a:rPr lang="en-US" altLang="ko-KR" sz="1050" dirty="0">
                <a:solidFill>
                  <a:prstClr val="black"/>
                </a:solidFill>
              </a:rPr>
              <a:t>OTP</a:t>
            </a:r>
            <a:r>
              <a:rPr lang="ko-KR" altLang="en-US" sz="1050" dirty="0">
                <a:solidFill>
                  <a:prstClr val="black"/>
                </a:solidFill>
              </a:rPr>
              <a:t> </a:t>
            </a:r>
            <a:r>
              <a:rPr lang="en-US" altLang="ko-KR" sz="1050" dirty="0">
                <a:solidFill>
                  <a:prstClr val="black"/>
                </a:solidFill>
              </a:rPr>
              <a:t>PW</a:t>
            </a:r>
            <a:r>
              <a:rPr lang="ko-KR" altLang="en-US" sz="1050" dirty="0">
                <a:solidFill>
                  <a:prstClr val="black"/>
                </a:solidFill>
              </a:rPr>
              <a:t>는  일회용으로 </a:t>
            </a:r>
            <a:r>
              <a:rPr lang="ko-KR" altLang="en-US" sz="1050" u="sng" dirty="0">
                <a:solidFill>
                  <a:srgbClr val="C00000"/>
                </a:solidFill>
              </a:rPr>
              <a:t>재사용 금지</a:t>
            </a:r>
            <a:endParaRPr lang="en-US" altLang="ko-KR" sz="1050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다양한 인증매체 선택 적용</a:t>
            </a:r>
            <a:r>
              <a:rPr lang="en-US" altLang="ko-KR" sz="1050" dirty="0">
                <a:solidFill>
                  <a:prstClr val="black"/>
                </a:solidFill>
              </a:rPr>
              <a:t>(</a:t>
            </a:r>
            <a:r>
              <a:rPr lang="ko-KR" altLang="en-US" sz="1050" dirty="0">
                <a:solidFill>
                  <a:prstClr val="black"/>
                </a:solidFill>
              </a:rPr>
              <a:t>토큰형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>
                <a:solidFill>
                  <a:prstClr val="black"/>
                </a:solidFill>
              </a:rPr>
              <a:t>카드형</a:t>
            </a:r>
            <a:r>
              <a:rPr lang="en-US" altLang="ko-KR" sz="1050" dirty="0">
                <a:solidFill>
                  <a:prstClr val="black"/>
                </a:solidFill>
              </a:rPr>
              <a:t>, </a:t>
            </a:r>
            <a:r>
              <a:rPr lang="ko-KR" altLang="en-US" sz="1050" dirty="0">
                <a:solidFill>
                  <a:prstClr val="black"/>
                </a:solidFill>
              </a:rPr>
              <a:t>모바일</a:t>
            </a:r>
            <a:r>
              <a:rPr lang="en-US" altLang="ko-KR" sz="1050" dirty="0">
                <a:solidFill>
                  <a:prstClr val="black"/>
                </a:solidFill>
              </a:rPr>
              <a:t>, SMS </a:t>
            </a:r>
            <a:r>
              <a:rPr lang="ko-KR" altLang="en-US" sz="1050" dirty="0">
                <a:solidFill>
                  <a:prstClr val="black"/>
                </a:solidFill>
              </a:rPr>
              <a:t>등</a:t>
            </a:r>
            <a:r>
              <a:rPr lang="en-US" altLang="ko-KR" sz="1050" dirty="0">
                <a:solidFill>
                  <a:prstClr val="black"/>
                </a:solidFill>
              </a:rPr>
              <a:t>)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사용자 셀프서비스 지원으로 관리자 업무 부담 경감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u="sng" dirty="0" err="1">
                <a:solidFill>
                  <a:srgbClr val="AC371C"/>
                </a:solidFill>
              </a:rPr>
              <a:t>웹관리</a:t>
            </a:r>
            <a:r>
              <a:rPr lang="ko-KR" altLang="en-US" sz="1050" u="sng" dirty="0">
                <a:solidFill>
                  <a:srgbClr val="AC371C"/>
                </a:solidFill>
              </a:rPr>
              <a:t> 프로그램을 </a:t>
            </a:r>
            <a:r>
              <a:rPr lang="ko-KR" altLang="en-US" sz="1050" dirty="0"/>
              <a:t>통한 손쉬운 관리 기능 제공</a:t>
            </a:r>
            <a:endParaRPr lang="en-US" altLang="ko-KR" sz="1050" dirty="0"/>
          </a:p>
        </p:txBody>
      </p:sp>
      <p:pic>
        <p:nvPicPr>
          <p:cNvPr id="14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85BDCBC5-5F71-4E13-9B64-4A5B3BDB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65" y="4061748"/>
            <a:ext cx="180000" cy="174316"/>
          </a:xfrm>
          <a:prstGeom prst="rect">
            <a:avLst/>
          </a:prstGeom>
          <a:noFill/>
        </p:spPr>
      </p:pic>
      <p:pic>
        <p:nvPicPr>
          <p:cNvPr id="145" name="Picture 2" descr="C:\Users\피티인 임수연\Desktop\png2\32\03.png">
            <a:extLst>
              <a:ext uri="{FF2B5EF4-FFF2-40B4-BE49-F238E27FC236}">
                <a16:creationId xmlns:a16="http://schemas.microsoft.com/office/drawing/2014/main" id="{4AC69782-DB06-4CC3-BDF3-26C4CC2D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54" y="6450104"/>
            <a:ext cx="1200002" cy="360000"/>
          </a:xfrm>
          <a:prstGeom prst="rect">
            <a:avLst/>
          </a:prstGeom>
          <a:noFill/>
        </p:spPr>
      </p:pic>
      <p:pic>
        <p:nvPicPr>
          <p:cNvPr id="146" name="Picture 2" descr="C:\Users\피티인 임수연\Desktop\png2\32\03.png">
            <a:extLst>
              <a:ext uri="{FF2B5EF4-FFF2-40B4-BE49-F238E27FC236}">
                <a16:creationId xmlns:a16="http://schemas.microsoft.com/office/drawing/2014/main" id="{9D6E3C37-2311-47C2-9397-D32DDD94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680" y="6199545"/>
            <a:ext cx="1155349" cy="360000"/>
          </a:xfrm>
          <a:prstGeom prst="rect">
            <a:avLst/>
          </a:prstGeom>
          <a:noFill/>
        </p:spPr>
      </p:pic>
      <p:pic>
        <p:nvPicPr>
          <p:cNvPr id="147" name="Picture 2" descr="C:\Users\피티인 임수연\Desktop\png2\32\03.png">
            <a:extLst>
              <a:ext uri="{FF2B5EF4-FFF2-40B4-BE49-F238E27FC236}">
                <a16:creationId xmlns:a16="http://schemas.microsoft.com/office/drawing/2014/main" id="{B9623FD5-7B09-4E3C-B281-121604C6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93" y="6163178"/>
            <a:ext cx="1211706" cy="360000"/>
          </a:xfrm>
          <a:prstGeom prst="rect">
            <a:avLst/>
          </a:prstGeom>
          <a:noFill/>
        </p:spPr>
      </p:pic>
      <p:pic>
        <p:nvPicPr>
          <p:cNvPr id="148" name="Picture 2" descr="C:\Users\피티인 임수연\Desktop\png2\32\03.png">
            <a:extLst>
              <a:ext uri="{FF2B5EF4-FFF2-40B4-BE49-F238E27FC236}">
                <a16:creationId xmlns:a16="http://schemas.microsoft.com/office/drawing/2014/main" id="{5B0BA172-10F4-4C1A-9001-DD0E52B6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998" y="6462843"/>
            <a:ext cx="1211706" cy="360000"/>
          </a:xfrm>
          <a:prstGeom prst="rect">
            <a:avLst/>
          </a:prstGeom>
          <a:noFill/>
        </p:spPr>
      </p:pic>
      <p:pic>
        <p:nvPicPr>
          <p:cNvPr id="149" name="Picture 2" descr="C:\Users\피티인 임수연\Desktop\png2\32\03.png">
            <a:extLst>
              <a:ext uri="{FF2B5EF4-FFF2-40B4-BE49-F238E27FC236}">
                <a16:creationId xmlns:a16="http://schemas.microsoft.com/office/drawing/2014/main" id="{40DB86DA-F9C0-4530-B06B-94EFC76F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797" y="6193963"/>
            <a:ext cx="1242002" cy="360000"/>
          </a:xfrm>
          <a:prstGeom prst="rect">
            <a:avLst/>
          </a:prstGeom>
          <a:noFill/>
        </p:spPr>
      </p:pic>
      <p:pic>
        <p:nvPicPr>
          <p:cNvPr id="150" name="Picture 2" descr="C:\Users\피티인 임수연\Desktop\png2\32\03.png">
            <a:extLst>
              <a:ext uri="{FF2B5EF4-FFF2-40B4-BE49-F238E27FC236}">
                <a16:creationId xmlns:a16="http://schemas.microsoft.com/office/drawing/2014/main" id="{0A7CC5B3-DB70-4C5E-941B-D9F602AF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313" y="6191328"/>
            <a:ext cx="1326316" cy="360000"/>
          </a:xfrm>
          <a:prstGeom prst="rect">
            <a:avLst/>
          </a:prstGeom>
          <a:noFill/>
        </p:spPr>
      </p:pic>
      <p:pic>
        <p:nvPicPr>
          <p:cNvPr id="151" name="Picture 2" descr="C:\Users\피티인 임수연\Desktop\png2\32\04.png">
            <a:extLst>
              <a:ext uri="{FF2B5EF4-FFF2-40B4-BE49-F238E27FC236}">
                <a16:creationId xmlns:a16="http://schemas.microsoft.com/office/drawing/2014/main" id="{94555FB5-A11B-420E-97E3-51217D62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471" y="6143176"/>
            <a:ext cx="1271253" cy="360000"/>
          </a:xfrm>
          <a:prstGeom prst="rect">
            <a:avLst/>
          </a:prstGeom>
          <a:noFill/>
        </p:spPr>
      </p:pic>
      <p:pic>
        <p:nvPicPr>
          <p:cNvPr id="152" name="Picture 2" descr="C:\Users\피티인 임수연\Desktop\png2\32\04.png">
            <a:extLst>
              <a:ext uri="{FF2B5EF4-FFF2-40B4-BE49-F238E27FC236}">
                <a16:creationId xmlns:a16="http://schemas.microsoft.com/office/drawing/2014/main" id="{956C3D17-A643-441A-B093-C0E41CB4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670" y="6191328"/>
            <a:ext cx="1185881" cy="360000"/>
          </a:xfrm>
          <a:prstGeom prst="rect">
            <a:avLst/>
          </a:prstGeom>
          <a:noFill/>
        </p:spPr>
      </p:pic>
      <p:pic>
        <p:nvPicPr>
          <p:cNvPr id="153" name="Picture 2" descr="C:\Users\피티인 임수연\Desktop\png2\32\04.png">
            <a:extLst>
              <a:ext uri="{FF2B5EF4-FFF2-40B4-BE49-F238E27FC236}">
                <a16:creationId xmlns:a16="http://schemas.microsoft.com/office/drawing/2014/main" id="{4CD24C9D-A6B1-49AC-B118-D67979BC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760" y="6450104"/>
            <a:ext cx="1210908" cy="360000"/>
          </a:xfrm>
          <a:prstGeom prst="rect">
            <a:avLst/>
          </a:prstGeom>
          <a:noFill/>
        </p:spPr>
      </p:pic>
      <p:pic>
        <p:nvPicPr>
          <p:cNvPr id="154" name="Picture 2" descr="C:\Users\피티인 임수연\Desktop\png2\32\04.png">
            <a:extLst>
              <a:ext uri="{FF2B5EF4-FFF2-40B4-BE49-F238E27FC236}">
                <a16:creationId xmlns:a16="http://schemas.microsoft.com/office/drawing/2014/main" id="{2EBE18D1-06AA-4838-87F4-3C232359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075" y="6448857"/>
            <a:ext cx="1402759" cy="360000"/>
          </a:xfrm>
          <a:prstGeom prst="rect">
            <a:avLst/>
          </a:prstGeom>
          <a:noFill/>
        </p:spPr>
      </p:pic>
      <p:pic>
        <p:nvPicPr>
          <p:cNvPr id="155" name="Picture 2" descr="C:\Users\피티인 임수연\Desktop\png2\32\03.png">
            <a:extLst>
              <a:ext uri="{FF2B5EF4-FFF2-40B4-BE49-F238E27FC236}">
                <a16:creationId xmlns:a16="http://schemas.microsoft.com/office/drawing/2014/main" id="{19ABD29E-14AD-4EE6-9009-521A9448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02" y="6191328"/>
            <a:ext cx="1260000" cy="360000"/>
          </a:xfrm>
          <a:prstGeom prst="rect">
            <a:avLst/>
          </a:prstGeom>
          <a:noFill/>
        </p:spPr>
      </p:pic>
      <p:pic>
        <p:nvPicPr>
          <p:cNvPr id="156" name="Picture 2" descr="C:\Users\피티인 임수연\Desktop\png2\32\04.png">
            <a:extLst>
              <a:ext uri="{FF2B5EF4-FFF2-40B4-BE49-F238E27FC236}">
                <a16:creationId xmlns:a16="http://schemas.microsoft.com/office/drawing/2014/main" id="{8F372D7E-355D-479C-AEEB-0C979AE1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247" y="6470106"/>
            <a:ext cx="1259999" cy="360000"/>
          </a:xfrm>
          <a:prstGeom prst="rect">
            <a:avLst/>
          </a:prstGeom>
          <a:noFill/>
        </p:spPr>
      </p:pic>
      <p:pic>
        <p:nvPicPr>
          <p:cNvPr id="157" name="Picture 2" descr="C:\Users\피티인 임수연\Desktop\png2\32\03.png">
            <a:extLst>
              <a:ext uri="{FF2B5EF4-FFF2-40B4-BE49-F238E27FC236}">
                <a16:creationId xmlns:a16="http://schemas.microsoft.com/office/drawing/2014/main" id="{A4846396-A9EB-40E5-BA75-90D00695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950" y="6442512"/>
            <a:ext cx="1220490" cy="360000"/>
          </a:xfrm>
          <a:prstGeom prst="rect">
            <a:avLst/>
          </a:prstGeom>
          <a:noFill/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4278D4FA-E431-44CC-A540-834C8CCC8A5F}"/>
              </a:ext>
            </a:extLst>
          </p:cNvPr>
          <p:cNvSpPr txBox="1"/>
          <p:nvPr/>
        </p:nvSpPr>
        <p:spPr>
          <a:xfrm>
            <a:off x="6755253" y="81936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23456478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150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1"/>
          <p:cNvSpPr txBox="1">
            <a:spLocks/>
          </p:cNvSpPr>
          <p:nvPr/>
        </p:nvSpPr>
        <p:spPr>
          <a:xfrm>
            <a:off x="2915853" y="63457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AE798-84D9-43C3-9579-B1044D1D662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72" y="628869"/>
            <a:ext cx="5251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소스코드 보안 취약점 점검 솔루션 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 err="1">
                <a:latin typeface="+mn-ea"/>
              </a:rPr>
              <a:t>시큐어</a:t>
            </a:r>
            <a:r>
              <a:rPr lang="ko-KR" altLang="en-US" b="1" dirty="0">
                <a:latin typeface="+mn-ea"/>
              </a:rPr>
              <a:t> 코딩</a:t>
            </a:r>
            <a:r>
              <a:rPr lang="en-US" altLang="ko-KR" b="1" dirty="0">
                <a:latin typeface="+mn-ea"/>
              </a:rPr>
              <a:t>)</a:t>
            </a:r>
            <a:endParaRPr lang="ko-KR" altLang="en-US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35" y="1202472"/>
            <a:ext cx="8782207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 개발 단계부터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시큐어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코딩을 적용할 수 있도록 소스코드를 분석하여 프로그램 내에 존재하는 보안 약점을 검출하여 안전한 코드로 수정하도록 가이드 하는 </a:t>
            </a:r>
            <a:r>
              <a:rPr lang="ko-KR" altLang="en-US" sz="11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시큐어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코딩 분석 솔루션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51901" y="3274924"/>
            <a:ext cx="3994979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537223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9" name="모서리가 둥근 직사각형 7"/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0" name="모서리가 둥근 직사각형 8"/>
          <p:cNvSpPr/>
          <p:nvPr/>
        </p:nvSpPr>
        <p:spPr bwMode="ltGray">
          <a:xfrm>
            <a:off x="5009016" y="3140080"/>
            <a:ext cx="3689532" cy="3222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1" name="Rectangle 23"/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고딕 Bold" panose="020D0804000000000000" pitchFamily="50" charset="-127"/>
              </a:rPr>
              <a:t>기존 개발 보안 현황</a:t>
            </a:r>
          </a:p>
        </p:txBody>
      </p:sp>
      <p:sp>
        <p:nvSpPr>
          <p:cNvPr id="12" name="Rectangle 23"/>
          <p:cNvSpPr>
            <a:spLocks/>
          </p:cNvSpPr>
          <p:nvPr/>
        </p:nvSpPr>
        <p:spPr bwMode="ltGray">
          <a:xfrm>
            <a:off x="5081724" y="3158501"/>
            <a:ext cx="3573525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SPARROW SAST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도입 후 개발보안</a:t>
            </a:r>
          </a:p>
        </p:txBody>
      </p:sp>
      <p:sp>
        <p:nvSpPr>
          <p:cNvPr id="13" name="모서리가 둥근 직사각형 11"/>
          <p:cNvSpPr/>
          <p:nvPr/>
        </p:nvSpPr>
        <p:spPr>
          <a:xfrm>
            <a:off x="4632785" y="3543478"/>
            <a:ext cx="4163204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오른쪽 화살표 13"/>
          <p:cNvSpPr/>
          <p:nvPr/>
        </p:nvSpPr>
        <p:spPr>
          <a:xfrm>
            <a:off x="397063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3736578"/>
            <a:ext cx="180000" cy="174316"/>
          </a:xfrm>
          <a:prstGeom prst="rect">
            <a:avLst/>
          </a:prstGeom>
          <a:noFill/>
        </p:spPr>
      </p:pic>
      <p:pic>
        <p:nvPicPr>
          <p:cNvPr id="1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5179572"/>
            <a:ext cx="180000" cy="174316"/>
          </a:xfrm>
          <a:prstGeom prst="rect">
            <a:avLst/>
          </a:prstGeom>
          <a:noFill/>
        </p:spPr>
      </p:pic>
      <p:pic>
        <p:nvPicPr>
          <p:cNvPr id="1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425370"/>
            <a:ext cx="180000" cy="174316"/>
          </a:xfrm>
          <a:prstGeom prst="rect">
            <a:avLst/>
          </a:prstGeom>
          <a:noFill/>
        </p:spPr>
      </p:pic>
      <p:pic>
        <p:nvPicPr>
          <p:cNvPr id="19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892246"/>
            <a:ext cx="180000" cy="174316"/>
          </a:xfrm>
          <a:prstGeom prst="rect">
            <a:avLst/>
          </a:prstGeom>
          <a:noFill/>
        </p:spPr>
      </p:pic>
      <p:pic>
        <p:nvPicPr>
          <p:cNvPr id="20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5410454"/>
            <a:ext cx="180000" cy="174316"/>
          </a:xfrm>
          <a:prstGeom prst="rect">
            <a:avLst/>
          </a:prstGeom>
          <a:noFill/>
        </p:spPr>
      </p:pic>
      <p:grpSp>
        <p:nvGrpSpPr>
          <p:cNvPr id="21" name="그룹 20"/>
          <p:cNvGrpSpPr/>
          <p:nvPr/>
        </p:nvGrpSpPr>
        <p:grpSpPr>
          <a:xfrm>
            <a:off x="242545" y="3729680"/>
            <a:ext cx="180000" cy="1633876"/>
            <a:chOff x="242545" y="3646903"/>
            <a:chExt cx="180000" cy="1633876"/>
          </a:xfrm>
        </p:grpSpPr>
        <p:pic>
          <p:nvPicPr>
            <p:cNvPr id="2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09043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183748"/>
            <a:ext cx="180000" cy="17431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52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661728"/>
            <a:ext cx="180000" cy="174316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 bwMode="gray">
          <a:xfrm>
            <a:off x="878326" y="14498"/>
            <a:ext cx="39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SPARROW SAST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6" name="한쪽 모서리가 잘린 사각형 6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04.</a:t>
            </a:r>
            <a:endParaRPr lang="ko-KR" altLang="en-US" sz="2800" b="1" dirty="0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F03ACDCD-3E59-4713-A9A3-47C479ACAEAE}"/>
              </a:ext>
            </a:extLst>
          </p:cNvPr>
          <p:cNvGrpSpPr/>
          <p:nvPr/>
        </p:nvGrpSpPr>
        <p:grpSpPr>
          <a:xfrm>
            <a:off x="239496" y="1831759"/>
            <a:ext cx="713511" cy="647712"/>
            <a:chOff x="498062" y="2084686"/>
            <a:chExt cx="896291" cy="841500"/>
          </a:xfrm>
        </p:grpSpPr>
        <p:pic>
          <p:nvPicPr>
            <p:cNvPr id="69" name="Picture 5" descr="G:\Work\작업\PNG\중요.png">
              <a:extLst>
                <a:ext uri="{FF2B5EF4-FFF2-40B4-BE49-F238E27FC236}">
                  <a16:creationId xmlns:a16="http://schemas.microsoft.com/office/drawing/2014/main" id="{E6EE587C-3516-4750-8F38-393A3151C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66C6A786-25C3-4D2E-8E94-69ED125E3A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8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372B27B-6C67-4B50-BEB7-7B68AA58BBA5}"/>
              </a:ext>
            </a:extLst>
          </p:cNvPr>
          <p:cNvSpPr/>
          <p:nvPr/>
        </p:nvSpPr>
        <p:spPr>
          <a:xfrm>
            <a:off x="256032" y="1737360"/>
            <a:ext cx="8586216" cy="124632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" name="모서리가 둥근 직사각형 10">
            <a:extLst>
              <a:ext uri="{FF2B5EF4-FFF2-40B4-BE49-F238E27FC236}">
                <a16:creationId xmlns:a16="http://schemas.microsoft.com/office/drawing/2014/main" id="{A18F2FE3-C769-4400-BFC9-E955D1717370}"/>
              </a:ext>
            </a:extLst>
          </p:cNvPr>
          <p:cNvSpPr/>
          <p:nvPr/>
        </p:nvSpPr>
        <p:spPr>
          <a:xfrm>
            <a:off x="1179576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행정안전부</a:t>
            </a:r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개발보안</a:t>
            </a:r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가이드</a:t>
            </a:r>
          </a:p>
        </p:txBody>
      </p:sp>
      <p:sp>
        <p:nvSpPr>
          <p:cNvPr id="73" name="모서리가 둥근 직사각형 11">
            <a:extLst>
              <a:ext uri="{FF2B5EF4-FFF2-40B4-BE49-F238E27FC236}">
                <a16:creationId xmlns:a16="http://schemas.microsoft.com/office/drawing/2014/main" id="{FD0BDCA7-E281-4E55-971D-9F2DDF431F6D}"/>
              </a:ext>
            </a:extLst>
          </p:cNvPr>
          <p:cNvSpPr/>
          <p:nvPr/>
        </p:nvSpPr>
        <p:spPr>
          <a:xfrm>
            <a:off x="3110123" y="1874500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국정원 </a:t>
            </a:r>
            <a:r>
              <a:rPr lang="en-US" altLang="ko-KR" sz="1000" b="1" dirty="0">
                <a:solidFill>
                  <a:prstClr val="black"/>
                </a:solidFill>
              </a:rPr>
              <a:t>8</a:t>
            </a:r>
            <a:r>
              <a:rPr lang="ko-KR" altLang="en-US" sz="1000" b="1" dirty="0">
                <a:solidFill>
                  <a:prstClr val="black"/>
                </a:solidFill>
              </a:rPr>
              <a:t>대 취약점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sp>
        <p:nvSpPr>
          <p:cNvPr id="74" name="모서리가 둥근 직사각형 12">
            <a:extLst>
              <a:ext uri="{FF2B5EF4-FFF2-40B4-BE49-F238E27FC236}">
                <a16:creationId xmlns:a16="http://schemas.microsoft.com/office/drawing/2014/main" id="{58AAE1DD-BB8C-4A13-989C-0A6C81B124CE}"/>
              </a:ext>
            </a:extLst>
          </p:cNvPr>
          <p:cNvSpPr/>
          <p:nvPr/>
        </p:nvSpPr>
        <p:spPr>
          <a:xfrm>
            <a:off x="5040670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전자금융감독규정</a:t>
            </a:r>
            <a:r>
              <a:rPr lang="en-US" altLang="ko-KR" sz="1000" b="1" dirty="0">
                <a:solidFill>
                  <a:prstClr val="black"/>
                </a:solidFill>
              </a:rPr>
              <a:t> 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75" name="모서리가 둥근 직사각형 13">
            <a:extLst>
              <a:ext uri="{FF2B5EF4-FFF2-40B4-BE49-F238E27FC236}">
                <a16:creationId xmlns:a16="http://schemas.microsoft.com/office/drawing/2014/main" id="{8F241C3B-1310-49A1-8788-A88BB64B8F00}"/>
              </a:ext>
            </a:extLst>
          </p:cNvPr>
          <p:cNvSpPr/>
          <p:nvPr/>
        </p:nvSpPr>
        <p:spPr>
          <a:xfrm>
            <a:off x="6971216" y="1879082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글로벌 기준</a:t>
            </a:r>
            <a:r>
              <a:rPr lang="en-US" altLang="ko-KR" sz="1000" b="1" dirty="0">
                <a:solidFill>
                  <a:prstClr val="black"/>
                </a:solidFill>
              </a:rPr>
              <a:t>(CWE, OWASP, MISRA, CERT </a:t>
            </a:r>
            <a:r>
              <a:rPr lang="ko-KR" altLang="en-US" sz="1000" b="1" dirty="0">
                <a:solidFill>
                  <a:prstClr val="black"/>
                </a:solidFill>
              </a:rPr>
              <a:t>등</a:t>
            </a:r>
            <a:r>
              <a:rPr lang="en-US" altLang="ko-KR" sz="1000" b="1" dirty="0">
                <a:solidFill>
                  <a:prstClr val="black"/>
                </a:solidFill>
              </a:rPr>
              <a:t>) </a:t>
            </a:r>
            <a:r>
              <a:rPr lang="ko-KR" altLang="en-US" sz="1000" b="1" dirty="0">
                <a:solidFill>
                  <a:prstClr val="black"/>
                </a:solidFill>
              </a:rPr>
              <a:t> 준수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3FD88E2A-9227-497F-AB08-18E769C7FEBB}"/>
              </a:ext>
            </a:extLst>
          </p:cNvPr>
          <p:cNvGrpSpPr/>
          <p:nvPr/>
        </p:nvGrpSpPr>
        <p:grpSpPr>
          <a:xfrm>
            <a:off x="364277" y="2548635"/>
            <a:ext cx="1440000" cy="348707"/>
            <a:chOff x="294427" y="2548635"/>
            <a:chExt cx="1440000" cy="348707"/>
          </a:xfrm>
        </p:grpSpPr>
        <p:sp>
          <p:nvSpPr>
            <p:cNvPr id="77" name="모서리가 둥근 직사각형 14">
              <a:extLst>
                <a:ext uri="{FF2B5EF4-FFF2-40B4-BE49-F238E27FC236}">
                  <a16:creationId xmlns:a16="http://schemas.microsoft.com/office/drawing/2014/main" id="{5172B1F4-54FB-413D-B46F-E2AA3FEEBC2A}"/>
                </a:ext>
              </a:extLst>
            </p:cNvPr>
            <p:cNvSpPr/>
            <p:nvPr/>
          </p:nvSpPr>
          <p:spPr>
            <a:xfrm>
              <a:off x="294427" y="2548635"/>
              <a:ext cx="1440000" cy="34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소스코드 </a:t>
              </a:r>
              <a:endParaRPr lang="en-US" altLang="ko-KR" sz="9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보안 취약점 제거</a:t>
              </a: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2C7952A3-4C07-400A-8BC2-6945F344338E}"/>
                </a:ext>
              </a:extLst>
            </p:cNvPr>
            <p:cNvCxnSpPr/>
            <p:nvPr/>
          </p:nvCxnSpPr>
          <p:spPr>
            <a:xfrm>
              <a:off x="412665" y="2894521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19321C99-315C-4841-AC3A-C9C95A953972}"/>
              </a:ext>
            </a:extLst>
          </p:cNvPr>
          <p:cNvGrpSpPr/>
          <p:nvPr/>
        </p:nvGrpSpPr>
        <p:grpSpPr>
          <a:xfrm>
            <a:off x="1914592" y="2526523"/>
            <a:ext cx="1440000" cy="391139"/>
            <a:chOff x="1974187" y="2526523"/>
            <a:chExt cx="1440000" cy="391139"/>
          </a:xfrm>
        </p:grpSpPr>
        <p:sp>
          <p:nvSpPr>
            <p:cNvPr id="80" name="모서리가 둥근 직사각형 15">
              <a:extLst>
                <a:ext uri="{FF2B5EF4-FFF2-40B4-BE49-F238E27FC236}">
                  <a16:creationId xmlns:a16="http://schemas.microsoft.com/office/drawing/2014/main" id="{98825384-2ED4-42CD-B643-DBA7E1F79045}"/>
                </a:ext>
              </a:extLst>
            </p:cNvPr>
            <p:cNvSpPr/>
            <p:nvPr/>
          </p:nvSpPr>
          <p:spPr>
            <a:xfrm>
              <a:off x="1974187" y="2526523"/>
              <a:ext cx="1440000" cy="391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개발보안</a:t>
              </a:r>
              <a:endParaRPr lang="en-US" altLang="ko-KR" sz="9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해킹 등 방지대책</a:t>
              </a: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D78D3AC-4F33-45F4-AEEA-FC4BF7763FD9}"/>
                </a:ext>
              </a:extLst>
            </p:cNvPr>
            <p:cNvCxnSpPr/>
            <p:nvPr/>
          </p:nvCxnSpPr>
          <p:spPr>
            <a:xfrm>
              <a:off x="2096215" y="289452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21E3BAEB-0597-447E-A752-6B6C42EDE097}"/>
              </a:ext>
            </a:extLst>
          </p:cNvPr>
          <p:cNvGrpSpPr/>
          <p:nvPr/>
        </p:nvGrpSpPr>
        <p:grpSpPr>
          <a:xfrm>
            <a:off x="3464907" y="2564842"/>
            <a:ext cx="1939493" cy="338146"/>
            <a:chOff x="3635658" y="2581776"/>
            <a:chExt cx="1939493" cy="338146"/>
          </a:xfrm>
        </p:grpSpPr>
        <p:sp>
          <p:nvSpPr>
            <p:cNvPr id="83" name="모서리가 둥근 직사각형 16">
              <a:extLst>
                <a:ext uri="{FF2B5EF4-FFF2-40B4-BE49-F238E27FC236}">
                  <a16:creationId xmlns:a16="http://schemas.microsoft.com/office/drawing/2014/main" id="{C7984DC9-DA0B-4394-AE7D-35D1D8FC5BFA}"/>
                </a:ext>
              </a:extLst>
            </p:cNvPr>
            <p:cNvSpPr/>
            <p:nvPr/>
          </p:nvSpPr>
          <p:spPr>
            <a:xfrm>
              <a:off x="3635658" y="2581776"/>
              <a:ext cx="193949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공개용 웹서버</a:t>
              </a:r>
              <a:endParaRPr lang="en-US" altLang="ko-KR" sz="9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관리대책</a:t>
              </a: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C144F33E-0016-434F-B08E-EAA4E2A02F11}"/>
                </a:ext>
              </a:extLst>
            </p:cNvPr>
            <p:cNvCxnSpPr/>
            <p:nvPr/>
          </p:nvCxnSpPr>
          <p:spPr>
            <a:xfrm>
              <a:off x="3770037" y="2919922"/>
              <a:ext cx="168391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88ADC29-9CAC-486C-9995-A3F85AD71D63}"/>
              </a:ext>
            </a:extLst>
          </p:cNvPr>
          <p:cNvGrpSpPr/>
          <p:nvPr/>
        </p:nvGrpSpPr>
        <p:grpSpPr>
          <a:xfrm>
            <a:off x="5514715" y="2609342"/>
            <a:ext cx="1620000" cy="288000"/>
            <a:chOff x="5504563" y="2609342"/>
            <a:chExt cx="1620000" cy="288000"/>
          </a:xfrm>
        </p:grpSpPr>
        <p:sp>
          <p:nvSpPr>
            <p:cNvPr id="86" name="모서리가 둥근 직사각형 17">
              <a:extLst>
                <a:ext uri="{FF2B5EF4-FFF2-40B4-BE49-F238E27FC236}">
                  <a16:creationId xmlns:a16="http://schemas.microsoft.com/office/drawing/2014/main" id="{35DE16FE-F29A-4A23-9307-F7FB268E982B}"/>
                </a:ext>
              </a:extLst>
            </p:cNvPr>
            <p:cNvSpPr/>
            <p:nvPr/>
          </p:nvSpPr>
          <p:spPr>
            <a:xfrm>
              <a:off x="5504563" y="2609342"/>
              <a:ext cx="162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보안성 확보 활동</a:t>
              </a:r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83B7452E-7E0F-444E-A386-901CB9A59035}"/>
                </a:ext>
              </a:extLst>
            </p:cNvPr>
            <p:cNvCxnSpPr/>
            <p:nvPr/>
          </p:nvCxnSpPr>
          <p:spPr>
            <a:xfrm>
              <a:off x="5654247" y="2894521"/>
              <a:ext cx="1332000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6FE972E9-DD8F-48B8-9889-395ED23063F5}"/>
              </a:ext>
            </a:extLst>
          </p:cNvPr>
          <p:cNvGrpSpPr/>
          <p:nvPr/>
        </p:nvGrpSpPr>
        <p:grpSpPr>
          <a:xfrm>
            <a:off x="7245029" y="2609342"/>
            <a:ext cx="1440000" cy="288000"/>
            <a:chOff x="7175179" y="2609342"/>
            <a:chExt cx="1440000" cy="288000"/>
          </a:xfrm>
        </p:grpSpPr>
        <p:sp>
          <p:nvSpPr>
            <p:cNvPr id="89" name="모서리가 둥근 직사각형 18">
              <a:extLst>
                <a:ext uri="{FF2B5EF4-FFF2-40B4-BE49-F238E27FC236}">
                  <a16:creationId xmlns:a16="http://schemas.microsoft.com/office/drawing/2014/main" id="{D1146154-B2FE-4128-B9A9-470F5080B041}"/>
                </a:ext>
              </a:extLst>
            </p:cNvPr>
            <p:cNvSpPr/>
            <p:nvPr/>
          </p:nvSpPr>
          <p:spPr>
            <a:xfrm>
              <a:off x="7175179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취약점 보완조치 이행</a:t>
              </a:r>
            </a:p>
          </p:txBody>
        </p: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33D72ECC-E557-49E4-9D52-F5400869BB31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9EC5904-C7E4-48EC-9368-B59C5713B5A8}"/>
              </a:ext>
            </a:extLst>
          </p:cNvPr>
          <p:cNvSpPr txBox="1"/>
          <p:nvPr/>
        </p:nvSpPr>
        <p:spPr>
          <a:xfrm>
            <a:off x="431901" y="3672518"/>
            <a:ext cx="3892262" cy="175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 개발단계에서 보안취약점 제거 불가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테스팅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단계의 보안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취약점외에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많은 잠재적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리스크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존재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개발자의 코딩 습관 개선이 없어 보안약점 반복 발생</a:t>
            </a:r>
            <a:endParaRPr lang="en-US" altLang="ko-KR" sz="1050" u="sng" dirty="0">
              <a:solidFill>
                <a:srgbClr val="CC33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시큐어코딩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적용 현황 파악이 불가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개발완료 후 취약점 발견 시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이상의 추가 수정비용 발생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컴플라이언스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이슈에 선제적으로 대응하지 못함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습관으로 인한 취약점 반복 생성으로 납기 내 수정 불가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D1C1D4A-33CC-48BE-9D9D-A62F5B2C99FF}"/>
              </a:ext>
            </a:extLst>
          </p:cNvPr>
          <p:cNvSpPr txBox="1"/>
          <p:nvPr/>
        </p:nvSpPr>
        <p:spPr>
          <a:xfrm>
            <a:off x="4821034" y="3645243"/>
            <a:ext cx="4216682" cy="200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/>
              <a:t>소프트웨어 개발 단계부터 보안 취약점을 제거하여 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보안취약점 발생 및 침해사고 발생 방지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보안 취약점 사전 제거로 이를 악용한 취약점 발생 리스크 감소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개발자의 코딩 습관 개선으로 취약점 발생 감소 및 개발 효율 향상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시큐어코딩</a:t>
            </a:r>
            <a:r>
              <a:rPr lang="ko-KR" altLang="en-US" sz="1050" dirty="0"/>
              <a:t> 적용 현황을 모니터링하고 개선 유도 가능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수시로 보안약점을 제거하므로 개발 완료 후 발견되는 취약점 감소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컴플라이언스</a:t>
            </a:r>
            <a:r>
              <a:rPr lang="ko-KR" altLang="en-US" sz="1050" dirty="0"/>
              <a:t> 이슈에 선제적 대응으로 신인도 향상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개발자 올바른 코딩 습관 마련으로 납기 준수 및 </a:t>
            </a:r>
            <a:r>
              <a:rPr lang="ko-KR" altLang="en-US" sz="1050" dirty="0" err="1"/>
              <a:t>보안성</a:t>
            </a:r>
            <a:r>
              <a:rPr lang="ko-KR" altLang="en-US" sz="1050" dirty="0"/>
              <a:t> 향상</a:t>
            </a:r>
            <a:endParaRPr lang="en-US" altLang="ko-KR" sz="1050" dirty="0"/>
          </a:p>
        </p:txBody>
      </p:sp>
      <p:pic>
        <p:nvPicPr>
          <p:cNvPr id="94" name="Picture 23">
            <a:extLst>
              <a:ext uri="{FF2B5EF4-FFF2-40B4-BE49-F238E27FC236}">
                <a16:creationId xmlns:a16="http://schemas.microsoft.com/office/drawing/2014/main" id="{8E4F90CE-2802-4446-B5E7-C2FB7BAD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95" y="6570313"/>
            <a:ext cx="536093" cy="22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45">
            <a:extLst>
              <a:ext uri="{FF2B5EF4-FFF2-40B4-BE49-F238E27FC236}">
                <a16:creationId xmlns:a16="http://schemas.microsoft.com/office/drawing/2014/main" id="{E119CD3D-BB9B-4153-9B0D-04145D99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61" y="6280016"/>
            <a:ext cx="9858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6" descr="http://nco.coway.co.kr/main/download.aspx?part=company&amp;filename=Coway_CI.jpg">
            <a:extLst>
              <a:ext uri="{FF2B5EF4-FFF2-40B4-BE49-F238E27FC236}">
                <a16:creationId xmlns:a16="http://schemas.microsoft.com/office/drawing/2014/main" id="{038C289B-4DD5-4DB7-8D6D-24F353E72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35381" r="2322" b="34004"/>
          <a:stretch/>
        </p:blipFill>
        <p:spPr bwMode="auto">
          <a:xfrm>
            <a:off x="4292077" y="6561519"/>
            <a:ext cx="739304" cy="1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7">
            <a:extLst>
              <a:ext uri="{FF2B5EF4-FFF2-40B4-BE49-F238E27FC236}">
                <a16:creationId xmlns:a16="http://schemas.microsoft.com/office/drawing/2014/main" id="{EDA693AA-47E0-44FC-A846-B010C533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1" y="6557551"/>
            <a:ext cx="518424" cy="2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 descr="http://www.sphinfo.com/wp-content/uploads/2015/04/LG_%EC%A0%84%EC%9E%90_logo.jpg">
            <a:extLst>
              <a:ext uri="{FF2B5EF4-FFF2-40B4-BE49-F238E27FC236}">
                <a16:creationId xmlns:a16="http://schemas.microsoft.com/office/drawing/2014/main" id="{C3B6A521-1CC1-4448-A0AC-ABF7C431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77" y="6244978"/>
            <a:ext cx="754380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http://mylogo.incruit.com/2008/09/Fuji%20Xerox_new%20CI.jpg">
            <a:extLst>
              <a:ext uri="{FF2B5EF4-FFF2-40B4-BE49-F238E27FC236}">
                <a16:creationId xmlns:a16="http://schemas.microsoft.com/office/drawing/2014/main" id="{29D174E1-A9D3-4B40-9297-8B22ED38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81" y="6272588"/>
            <a:ext cx="798022" cy="1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>
            <a:extLst>
              <a:ext uri="{FF2B5EF4-FFF2-40B4-BE49-F238E27FC236}">
                <a16:creationId xmlns:a16="http://schemas.microsoft.com/office/drawing/2014/main" id="{025D2206-F5B4-4196-A93A-824295AC982E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54" y="6242865"/>
            <a:ext cx="517321" cy="2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D7867134-EFC6-4A03-BAC8-44958CD9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5" y="6535015"/>
            <a:ext cx="721933" cy="2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7">
            <a:extLst>
              <a:ext uri="{FF2B5EF4-FFF2-40B4-BE49-F238E27FC236}">
                <a16:creationId xmlns:a16="http://schemas.microsoft.com/office/drawing/2014/main" id="{68EDCE85-DA23-46CB-8694-A618D872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39" y="6256229"/>
            <a:ext cx="553699" cy="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>
            <a:extLst>
              <a:ext uri="{FF2B5EF4-FFF2-40B4-BE49-F238E27FC236}">
                <a16:creationId xmlns:a16="http://schemas.microsoft.com/office/drawing/2014/main" id="{AFA5DACC-66BF-4B98-AF1D-1DD6590B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88" y="6234007"/>
            <a:ext cx="687229" cy="28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" descr="http://www.venturesquare.net/wp-content/uploads/2015/05/20131211041807570.jpg">
            <a:extLst>
              <a:ext uri="{FF2B5EF4-FFF2-40B4-BE49-F238E27FC236}">
                <a16:creationId xmlns:a16="http://schemas.microsoft.com/office/drawing/2014/main" id="{13E1B892-692D-4DA5-85A5-7C33B6F5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67" y="6567737"/>
            <a:ext cx="642295" cy="1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http://image.newstomato.com/newsimg/2014/1/22/437275/1.jpg">
            <a:extLst>
              <a:ext uri="{FF2B5EF4-FFF2-40B4-BE49-F238E27FC236}">
                <a16:creationId xmlns:a16="http://schemas.microsoft.com/office/drawing/2014/main" id="{24AC8BA3-C8B6-4213-9108-E75919F8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51" y="6514705"/>
            <a:ext cx="685363" cy="2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http://www.hkbs.co.kr/_sys/_upload/imgori/201307/10/13734148135.jpg">
            <a:extLst>
              <a:ext uri="{FF2B5EF4-FFF2-40B4-BE49-F238E27FC236}">
                <a16:creationId xmlns:a16="http://schemas.microsoft.com/office/drawing/2014/main" id="{7BEAE323-175E-4B46-80E1-A1D03804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06" y="6313191"/>
            <a:ext cx="872837" cy="1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>
            <a:extLst>
              <a:ext uri="{FF2B5EF4-FFF2-40B4-BE49-F238E27FC236}">
                <a16:creationId xmlns:a16="http://schemas.microsoft.com/office/drawing/2014/main" id="{7014288D-2E58-44F1-B592-18910FD3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3" y="6216473"/>
            <a:ext cx="860108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" descr="http://img.asiatoday.co.kr/file/2011y/07m/26d/10374(0)-395161_81523.JPG">
            <a:extLst>
              <a:ext uri="{FF2B5EF4-FFF2-40B4-BE49-F238E27FC236}">
                <a16:creationId xmlns:a16="http://schemas.microsoft.com/office/drawing/2014/main" id="{1DA01E03-AF57-41DF-B775-19011050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05" y="6510167"/>
            <a:ext cx="578936" cy="2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www.s-d.kr/news/photo/201402/3562_2479_2519.png">
            <a:extLst>
              <a:ext uri="{FF2B5EF4-FFF2-40B4-BE49-F238E27FC236}">
                <a16:creationId xmlns:a16="http://schemas.microsoft.com/office/drawing/2014/main" id="{70A66E5C-2554-4534-A6E1-E682B80A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42" y="6563038"/>
            <a:ext cx="578912" cy="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6">
            <a:extLst>
              <a:ext uri="{FF2B5EF4-FFF2-40B4-BE49-F238E27FC236}">
                <a16:creationId xmlns:a16="http://schemas.microsoft.com/office/drawing/2014/main" id="{C75CEBBC-35CB-4901-9EFA-9431559D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82" y="6224370"/>
            <a:ext cx="89154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0">
            <a:extLst>
              <a:ext uri="{FF2B5EF4-FFF2-40B4-BE49-F238E27FC236}">
                <a16:creationId xmlns:a16="http://schemas.microsoft.com/office/drawing/2014/main" id="{0FE3B7DA-3E51-4BDC-A6F2-F8178564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58" y="6568772"/>
            <a:ext cx="748966" cy="1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7">
            <a:extLst>
              <a:ext uri="{FF2B5EF4-FFF2-40B4-BE49-F238E27FC236}">
                <a16:creationId xmlns:a16="http://schemas.microsoft.com/office/drawing/2014/main" id="{E21CABB2-151E-454C-8B5F-E799BB7E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5" y="6206173"/>
            <a:ext cx="942975" cy="3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12" descr="http://seoul.chest.or.kr/upload/jcboard/logo%5b0%5d.jpg">
            <a:extLst>
              <a:ext uri="{FF2B5EF4-FFF2-40B4-BE49-F238E27FC236}">
                <a16:creationId xmlns:a16="http://schemas.microsoft.com/office/drawing/2014/main" id="{8944C1BB-4C0E-4628-97B9-0074D336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52" y="6572349"/>
            <a:ext cx="680342" cy="1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8F9210D2-792A-40A6-9FD9-8659997BF8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0" y="6463371"/>
            <a:ext cx="846106" cy="39347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39C010F-6FFE-41D6-B9D1-0A34C34D7529}"/>
              </a:ext>
            </a:extLst>
          </p:cNvPr>
          <p:cNvSpPr txBox="1"/>
          <p:nvPr/>
        </p:nvSpPr>
        <p:spPr>
          <a:xfrm>
            <a:off x="5935119" y="731235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23585469, 23585470</a:t>
            </a:r>
          </a:p>
        </p:txBody>
      </p:sp>
    </p:spTree>
    <p:extLst>
      <p:ext uri="{BB962C8B-B14F-4D97-AF65-F5344CB8AC3E}">
        <p14:creationId xmlns:p14="http://schemas.microsoft.com/office/powerpoint/2010/main" val="20035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 bwMode="gray">
          <a:xfrm>
            <a:off x="878326" y="14498"/>
            <a:ext cx="39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SPARROW DAST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66" name="한쪽 모서리가 잘린 사각형 65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05.</a:t>
            </a:r>
            <a:endParaRPr lang="ko-KR" altLang="en-US" sz="28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47F89E5-2B9F-4B98-A2CF-AEA4F99AE92F}"/>
              </a:ext>
            </a:extLst>
          </p:cNvPr>
          <p:cNvSpPr txBox="1"/>
          <p:nvPr/>
        </p:nvSpPr>
        <p:spPr>
          <a:xfrm>
            <a:off x="152472" y="628869"/>
            <a:ext cx="5712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웹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애플리케이션 취약점 동적 분석 솔루션 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 err="1">
                <a:latin typeface="+mn-ea"/>
              </a:rPr>
              <a:t>웹취약점</a:t>
            </a:r>
            <a:r>
              <a:rPr lang="en-US" altLang="ko-KR" b="1" dirty="0">
                <a:latin typeface="+mn-ea"/>
              </a:rPr>
              <a:t>)</a:t>
            </a:r>
            <a:endParaRPr lang="ko-KR" altLang="en-US" b="1" dirty="0">
              <a:latin typeface="+mn-ea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E2F7698-1D5F-41E8-9698-7D05DB899D87}"/>
              </a:ext>
            </a:extLst>
          </p:cNvPr>
          <p:cNvSpPr txBox="1"/>
          <p:nvPr/>
        </p:nvSpPr>
        <p:spPr>
          <a:xfrm>
            <a:off x="197035" y="1202472"/>
            <a:ext cx="87822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 애플리케이션 보안 취약점을 점검하는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Black Box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기반의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동적분석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도구로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URL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기반의 점검을 진행하여 웹애플리케이션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웹사이트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대한 별도 설치 없이 취약점을 빠르게 발견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있도록 지원하는 </a:t>
            </a:r>
            <a:r>
              <a:rPr lang="ko-KR" altLang="en-US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웹 애플리케이션 취약점 동적 분석 솔루션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8F97B3CD-9493-42BA-9B59-9B64A241F9E5}"/>
              </a:ext>
            </a:extLst>
          </p:cNvPr>
          <p:cNvSpPr/>
          <p:nvPr/>
        </p:nvSpPr>
        <p:spPr>
          <a:xfrm>
            <a:off x="251901" y="3274924"/>
            <a:ext cx="3994979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B26AA9E3-44C8-4447-AB2D-A366597C0E5B}"/>
              </a:ext>
            </a:extLst>
          </p:cNvPr>
          <p:cNvSpPr/>
          <p:nvPr/>
        </p:nvSpPr>
        <p:spPr>
          <a:xfrm>
            <a:off x="4537223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19" name="모서리가 둥근 직사각형 7">
            <a:extLst>
              <a:ext uri="{FF2B5EF4-FFF2-40B4-BE49-F238E27FC236}">
                <a16:creationId xmlns:a16="http://schemas.microsoft.com/office/drawing/2014/main" id="{397C8F34-C15F-4333-B1D2-0B66D71295FF}"/>
              </a:ext>
            </a:extLst>
          </p:cNvPr>
          <p:cNvSpPr/>
          <p:nvPr/>
        </p:nvSpPr>
        <p:spPr bwMode="ltGray">
          <a:xfrm>
            <a:off x="717176" y="3139223"/>
            <a:ext cx="3114044" cy="34033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20" name="모서리가 둥근 직사각형 8">
            <a:extLst>
              <a:ext uri="{FF2B5EF4-FFF2-40B4-BE49-F238E27FC236}">
                <a16:creationId xmlns:a16="http://schemas.microsoft.com/office/drawing/2014/main" id="{871C7D7A-F71A-4348-8B50-459AC1BE1E34}"/>
              </a:ext>
            </a:extLst>
          </p:cNvPr>
          <p:cNvSpPr/>
          <p:nvPr/>
        </p:nvSpPr>
        <p:spPr bwMode="ltGray">
          <a:xfrm>
            <a:off x="4618711" y="3140080"/>
            <a:ext cx="4079837" cy="308883"/>
          </a:xfrm>
          <a:prstGeom prst="roundRect">
            <a:avLst/>
          </a:prstGeom>
          <a:solidFill>
            <a:srgbClr val="E57A1A"/>
          </a:solidFill>
          <a:ln w="25400" cap="flat" cmpd="sng" algn="ctr">
            <a:solidFill>
              <a:srgbClr val="E57A1A"/>
            </a:solidFill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21" name="Rectangle 23">
            <a:extLst>
              <a:ext uri="{FF2B5EF4-FFF2-40B4-BE49-F238E27FC236}">
                <a16:creationId xmlns:a16="http://schemas.microsoft.com/office/drawing/2014/main" id="{61D1173E-38D1-492D-8775-A0BC9877CE9E}"/>
              </a:ext>
            </a:extLst>
          </p:cNvPr>
          <p:cNvSpPr>
            <a:spLocks/>
          </p:cNvSpPr>
          <p:nvPr/>
        </p:nvSpPr>
        <p:spPr bwMode="ltGray">
          <a:xfrm>
            <a:off x="878326" y="3174223"/>
            <a:ext cx="2721026" cy="2467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나눔고딕 Bold" panose="020D0804000000000000" pitchFamily="50" charset="-127"/>
              </a:rPr>
              <a:t>기존 웹 애플리케이션 보안 현황</a:t>
            </a:r>
          </a:p>
        </p:txBody>
      </p:sp>
      <p:sp>
        <p:nvSpPr>
          <p:cNvPr id="122" name="Rectangle 23">
            <a:extLst>
              <a:ext uri="{FF2B5EF4-FFF2-40B4-BE49-F238E27FC236}">
                <a16:creationId xmlns:a16="http://schemas.microsoft.com/office/drawing/2014/main" id="{9329FF36-0201-4AC8-BE55-E3BBA2592FC3}"/>
              </a:ext>
            </a:extLst>
          </p:cNvPr>
          <p:cNvSpPr>
            <a:spLocks/>
          </p:cNvSpPr>
          <p:nvPr/>
        </p:nvSpPr>
        <p:spPr bwMode="ltGray">
          <a:xfrm>
            <a:off x="4703692" y="3158501"/>
            <a:ext cx="3951558" cy="2608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SPARROW DAST 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도입 후 웹 애플리케이션  보안</a:t>
            </a:r>
          </a:p>
        </p:txBody>
      </p:sp>
      <p:sp>
        <p:nvSpPr>
          <p:cNvPr id="123" name="모서리가 둥근 직사각형 11">
            <a:extLst>
              <a:ext uri="{FF2B5EF4-FFF2-40B4-BE49-F238E27FC236}">
                <a16:creationId xmlns:a16="http://schemas.microsoft.com/office/drawing/2014/main" id="{1F8D02F6-3305-42D7-AB8E-3F27D702943B}"/>
              </a:ext>
            </a:extLst>
          </p:cNvPr>
          <p:cNvSpPr/>
          <p:nvPr/>
        </p:nvSpPr>
        <p:spPr>
          <a:xfrm>
            <a:off x="4632785" y="3543478"/>
            <a:ext cx="4163204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4" name="오른쪽 화살표 13">
            <a:extLst>
              <a:ext uri="{FF2B5EF4-FFF2-40B4-BE49-F238E27FC236}">
                <a16:creationId xmlns:a16="http://schemas.microsoft.com/office/drawing/2014/main" id="{D3E16796-C5E1-43AF-AD5C-42A6E544AE59}"/>
              </a:ext>
            </a:extLst>
          </p:cNvPr>
          <p:cNvSpPr/>
          <p:nvPr/>
        </p:nvSpPr>
        <p:spPr>
          <a:xfrm>
            <a:off x="397063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5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279B4C41-47A0-410F-9FF9-8C561CBA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3736578"/>
            <a:ext cx="180000" cy="174316"/>
          </a:xfrm>
          <a:prstGeom prst="rect">
            <a:avLst/>
          </a:prstGeom>
          <a:noFill/>
        </p:spPr>
      </p:pic>
      <p:pic>
        <p:nvPicPr>
          <p:cNvPr id="12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C7261357-09A8-4202-B2AB-7396E66C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5179572"/>
            <a:ext cx="180000" cy="174316"/>
          </a:xfrm>
          <a:prstGeom prst="rect">
            <a:avLst/>
          </a:prstGeom>
          <a:noFill/>
        </p:spPr>
      </p:pic>
      <p:pic>
        <p:nvPicPr>
          <p:cNvPr id="12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61CF286B-AA34-484E-8E63-696B6EC9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5410454"/>
            <a:ext cx="180000" cy="174316"/>
          </a:xfrm>
          <a:prstGeom prst="rect">
            <a:avLst/>
          </a:prstGeom>
          <a:noFill/>
        </p:spPr>
      </p:pic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8C24E1BF-B972-4FF5-BEDE-E703C8C661AD}"/>
              </a:ext>
            </a:extLst>
          </p:cNvPr>
          <p:cNvGrpSpPr/>
          <p:nvPr/>
        </p:nvGrpSpPr>
        <p:grpSpPr>
          <a:xfrm>
            <a:off x="242545" y="3729680"/>
            <a:ext cx="180000" cy="1633876"/>
            <a:chOff x="242545" y="3646903"/>
            <a:chExt cx="180000" cy="1633876"/>
          </a:xfrm>
        </p:grpSpPr>
        <p:pic>
          <p:nvPicPr>
            <p:cNvPr id="129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E0511E35-AFB8-4206-ACAC-D91832702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454BBF7A-951D-4302-9FD9-BDB583442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536BEE00-8425-46F9-BEDC-92978EABD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2283323E-0E4D-4265-BC9C-84778F110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7" descr="D:\PPT\문서표준화\로고및클립아트\클립아트\basic_icon\app_13_100.png">
              <a:extLst>
                <a:ext uri="{FF2B5EF4-FFF2-40B4-BE49-F238E27FC236}">
                  <a16:creationId xmlns:a16="http://schemas.microsoft.com/office/drawing/2014/main" id="{F6214422-243A-4B1F-8C3A-E61C73E19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09043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F22F77FC-DDD2-4107-AABE-B721B28F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202602"/>
            <a:ext cx="180000" cy="174316"/>
          </a:xfrm>
          <a:prstGeom prst="rect">
            <a:avLst/>
          </a:prstGeom>
          <a:noFill/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C41C1C83-7C7C-4343-887A-5781964D2567}"/>
              </a:ext>
            </a:extLst>
          </p:cNvPr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136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E53C83A4-E4BF-4332-8834-3E457C43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00" y="4680582"/>
            <a:ext cx="180000" cy="174316"/>
          </a:xfrm>
          <a:prstGeom prst="rect">
            <a:avLst/>
          </a:prstGeom>
          <a:noFill/>
        </p:spPr>
      </p:pic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EFA4D669-BD77-428D-8AD3-D7A989CD7177}"/>
              </a:ext>
            </a:extLst>
          </p:cNvPr>
          <p:cNvGrpSpPr/>
          <p:nvPr/>
        </p:nvGrpSpPr>
        <p:grpSpPr>
          <a:xfrm>
            <a:off x="239496" y="1831759"/>
            <a:ext cx="713511" cy="647712"/>
            <a:chOff x="498062" y="2084686"/>
            <a:chExt cx="896291" cy="841500"/>
          </a:xfrm>
        </p:grpSpPr>
        <p:pic>
          <p:nvPicPr>
            <p:cNvPr id="138" name="Picture 5" descr="G:\Work\작업\PNG\중요.png">
              <a:extLst>
                <a:ext uri="{FF2B5EF4-FFF2-40B4-BE49-F238E27FC236}">
                  <a16:creationId xmlns:a16="http://schemas.microsoft.com/office/drawing/2014/main" id="{9810C1D5-86AC-44E1-AFB6-70290983B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Rectangle 97">
              <a:extLst>
                <a:ext uri="{FF2B5EF4-FFF2-40B4-BE49-F238E27FC236}">
                  <a16:creationId xmlns:a16="http://schemas.microsoft.com/office/drawing/2014/main" id="{475244C2-E18F-4337-A0F1-A0B023D65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8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8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AB5735F0-6692-4989-8336-F9F93DF457B8}"/>
              </a:ext>
            </a:extLst>
          </p:cNvPr>
          <p:cNvSpPr/>
          <p:nvPr/>
        </p:nvSpPr>
        <p:spPr>
          <a:xfrm>
            <a:off x="256032" y="1737360"/>
            <a:ext cx="8586216" cy="124632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1" name="모서리가 둥근 직사각형 10">
            <a:extLst>
              <a:ext uri="{FF2B5EF4-FFF2-40B4-BE49-F238E27FC236}">
                <a16:creationId xmlns:a16="http://schemas.microsoft.com/office/drawing/2014/main" id="{8E87954C-50BD-4FDE-B49B-01B48058CD43}"/>
              </a:ext>
            </a:extLst>
          </p:cNvPr>
          <p:cNvSpPr/>
          <p:nvPr/>
        </p:nvSpPr>
        <p:spPr>
          <a:xfrm>
            <a:off x="1179576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행정안전부</a:t>
            </a:r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취약점 보안 가이드</a:t>
            </a:r>
          </a:p>
        </p:txBody>
      </p:sp>
      <p:sp>
        <p:nvSpPr>
          <p:cNvPr id="142" name="모서리가 둥근 직사각형 11">
            <a:extLst>
              <a:ext uri="{FF2B5EF4-FFF2-40B4-BE49-F238E27FC236}">
                <a16:creationId xmlns:a16="http://schemas.microsoft.com/office/drawing/2014/main" id="{4CCF8C2E-A231-4DE9-AF81-87492F08B64F}"/>
              </a:ext>
            </a:extLst>
          </p:cNvPr>
          <p:cNvSpPr/>
          <p:nvPr/>
        </p:nvSpPr>
        <p:spPr>
          <a:xfrm>
            <a:off x="3110123" y="1874500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KISA </a:t>
            </a:r>
            <a:r>
              <a:rPr lang="ko-KR" altLang="en-US" sz="1000" b="1" dirty="0">
                <a:solidFill>
                  <a:prstClr val="black"/>
                </a:solidFill>
              </a:rPr>
              <a:t>진단 가이드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sp>
        <p:nvSpPr>
          <p:cNvPr id="143" name="모서리가 둥근 직사각형 12">
            <a:extLst>
              <a:ext uri="{FF2B5EF4-FFF2-40B4-BE49-F238E27FC236}">
                <a16:creationId xmlns:a16="http://schemas.microsoft.com/office/drawing/2014/main" id="{588E47B8-2627-434A-9D05-D78816BE7B6E}"/>
              </a:ext>
            </a:extLst>
          </p:cNvPr>
          <p:cNvSpPr/>
          <p:nvPr/>
        </p:nvSpPr>
        <p:spPr>
          <a:xfrm>
            <a:off x="5040670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전자금융감독규정</a:t>
            </a:r>
            <a:r>
              <a:rPr lang="en-US" altLang="ko-KR" sz="1000" b="1" dirty="0">
                <a:solidFill>
                  <a:prstClr val="black"/>
                </a:solidFill>
              </a:rPr>
              <a:t> 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144" name="모서리가 둥근 직사각형 13">
            <a:extLst>
              <a:ext uri="{FF2B5EF4-FFF2-40B4-BE49-F238E27FC236}">
                <a16:creationId xmlns:a16="http://schemas.microsoft.com/office/drawing/2014/main" id="{DFA50659-E974-4705-8548-85B34946F5BA}"/>
              </a:ext>
            </a:extLst>
          </p:cNvPr>
          <p:cNvSpPr/>
          <p:nvPr/>
        </p:nvSpPr>
        <p:spPr>
          <a:xfrm>
            <a:off x="6971216" y="1879082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글로벌 기준</a:t>
            </a:r>
            <a:r>
              <a:rPr lang="en-US" altLang="ko-KR" sz="1000" b="1" dirty="0">
                <a:solidFill>
                  <a:prstClr val="black"/>
                </a:solidFill>
              </a:rPr>
              <a:t>(OWASP Top10, CWE</a:t>
            </a:r>
            <a:r>
              <a:rPr lang="ko-KR" altLang="en-US" sz="1000" b="1" dirty="0">
                <a:solidFill>
                  <a:prstClr val="black"/>
                </a:solidFill>
              </a:rPr>
              <a:t>등</a:t>
            </a:r>
            <a:r>
              <a:rPr lang="en-US" altLang="ko-KR" sz="1000" b="1" dirty="0">
                <a:solidFill>
                  <a:prstClr val="black"/>
                </a:solidFill>
              </a:rPr>
              <a:t>) </a:t>
            </a:r>
            <a:r>
              <a:rPr lang="ko-KR" altLang="en-US" sz="1000" b="1" dirty="0">
                <a:solidFill>
                  <a:prstClr val="black"/>
                </a:solidFill>
              </a:rPr>
              <a:t> 준수</a:t>
            </a:r>
          </a:p>
        </p:txBody>
      </p: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63557FE2-506F-4979-BEF7-3AF0A6BED0FB}"/>
              </a:ext>
            </a:extLst>
          </p:cNvPr>
          <p:cNvGrpSpPr/>
          <p:nvPr/>
        </p:nvGrpSpPr>
        <p:grpSpPr>
          <a:xfrm>
            <a:off x="364277" y="2548635"/>
            <a:ext cx="1440000" cy="348707"/>
            <a:chOff x="294427" y="2548635"/>
            <a:chExt cx="1440000" cy="348707"/>
          </a:xfrm>
        </p:grpSpPr>
        <p:sp>
          <p:nvSpPr>
            <p:cNvPr id="146" name="모서리가 둥근 직사각형 14">
              <a:extLst>
                <a:ext uri="{FF2B5EF4-FFF2-40B4-BE49-F238E27FC236}">
                  <a16:creationId xmlns:a16="http://schemas.microsoft.com/office/drawing/2014/main" id="{A0ABD750-5F8D-40DD-BAEB-6018BB6567C3}"/>
                </a:ext>
              </a:extLst>
            </p:cNvPr>
            <p:cNvSpPr/>
            <p:nvPr/>
          </p:nvSpPr>
          <p:spPr>
            <a:xfrm>
              <a:off x="294427" y="2548635"/>
              <a:ext cx="1440000" cy="3487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웹 애플리케이션 </a:t>
              </a:r>
              <a:endParaRPr lang="en-US" altLang="ko-KR" sz="9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보안 취약점 검출</a:t>
              </a:r>
            </a:p>
          </p:txBody>
        </p:sp>
        <p:cxnSp>
          <p:nvCxnSpPr>
            <p:cNvPr id="147" name="직선 연결선 146">
              <a:extLst>
                <a:ext uri="{FF2B5EF4-FFF2-40B4-BE49-F238E27FC236}">
                  <a16:creationId xmlns:a16="http://schemas.microsoft.com/office/drawing/2014/main" id="{9BC1CC0F-B44A-48D9-AC0D-4C9A726BF292}"/>
                </a:ext>
              </a:extLst>
            </p:cNvPr>
            <p:cNvCxnSpPr/>
            <p:nvPr/>
          </p:nvCxnSpPr>
          <p:spPr>
            <a:xfrm>
              <a:off x="412665" y="2894521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816B4C94-D08C-4179-AEBC-390C21EDC67A}"/>
              </a:ext>
            </a:extLst>
          </p:cNvPr>
          <p:cNvGrpSpPr/>
          <p:nvPr/>
        </p:nvGrpSpPr>
        <p:grpSpPr>
          <a:xfrm>
            <a:off x="1914592" y="2526523"/>
            <a:ext cx="1440000" cy="391139"/>
            <a:chOff x="1974187" y="2526523"/>
            <a:chExt cx="1440000" cy="391139"/>
          </a:xfrm>
        </p:grpSpPr>
        <p:sp>
          <p:nvSpPr>
            <p:cNvPr id="149" name="모서리가 둥근 직사각형 15">
              <a:extLst>
                <a:ext uri="{FF2B5EF4-FFF2-40B4-BE49-F238E27FC236}">
                  <a16:creationId xmlns:a16="http://schemas.microsoft.com/office/drawing/2014/main" id="{E69B7F56-9E9D-4494-B45C-A0BDAE76A15E}"/>
                </a:ext>
              </a:extLst>
            </p:cNvPr>
            <p:cNvSpPr/>
            <p:nvPr/>
          </p:nvSpPr>
          <p:spPr>
            <a:xfrm>
              <a:off x="1974187" y="2526523"/>
              <a:ext cx="1440000" cy="391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자동화 취약점 진단 및 관리 도구</a:t>
              </a:r>
            </a:p>
          </p:txBody>
        </p:sp>
        <p:cxnSp>
          <p:nvCxnSpPr>
            <p:cNvPr id="150" name="직선 연결선 149">
              <a:extLst>
                <a:ext uri="{FF2B5EF4-FFF2-40B4-BE49-F238E27FC236}">
                  <a16:creationId xmlns:a16="http://schemas.microsoft.com/office/drawing/2014/main" id="{424CEB48-1B16-4E1E-9ED1-AF9273B829A1}"/>
                </a:ext>
              </a:extLst>
            </p:cNvPr>
            <p:cNvCxnSpPr/>
            <p:nvPr/>
          </p:nvCxnSpPr>
          <p:spPr>
            <a:xfrm>
              <a:off x="2096215" y="289452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99A287F7-5BD3-4A49-AEED-C83D911F4921}"/>
              </a:ext>
            </a:extLst>
          </p:cNvPr>
          <p:cNvGrpSpPr/>
          <p:nvPr/>
        </p:nvGrpSpPr>
        <p:grpSpPr>
          <a:xfrm>
            <a:off x="3464907" y="2564842"/>
            <a:ext cx="1939493" cy="338146"/>
            <a:chOff x="3635658" y="2581776"/>
            <a:chExt cx="1939493" cy="338146"/>
          </a:xfrm>
        </p:grpSpPr>
        <p:sp>
          <p:nvSpPr>
            <p:cNvPr id="152" name="모서리가 둥근 직사각형 16">
              <a:extLst>
                <a:ext uri="{FF2B5EF4-FFF2-40B4-BE49-F238E27FC236}">
                  <a16:creationId xmlns:a16="http://schemas.microsoft.com/office/drawing/2014/main" id="{D9A62E7B-406E-4A9E-A00D-2A7F1FBFC8CE}"/>
                </a:ext>
              </a:extLst>
            </p:cNvPr>
            <p:cNvSpPr/>
            <p:nvPr/>
          </p:nvSpPr>
          <p:spPr>
            <a:xfrm>
              <a:off x="3635658" y="2581776"/>
              <a:ext cx="193949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공격 </a:t>
              </a:r>
              <a:r>
                <a:rPr lang="ko-KR" altLang="en-US" sz="900" b="1" dirty="0" err="1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리플레이</a:t>
              </a:r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및 </a:t>
              </a:r>
              <a:endParaRPr lang="en-US" altLang="ko-KR" sz="9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이행 분석 제공</a:t>
              </a:r>
            </a:p>
          </p:txBody>
        </p:sp>
        <p:cxnSp>
          <p:nvCxnSpPr>
            <p:cNvPr id="153" name="직선 연결선 152">
              <a:extLst>
                <a:ext uri="{FF2B5EF4-FFF2-40B4-BE49-F238E27FC236}">
                  <a16:creationId xmlns:a16="http://schemas.microsoft.com/office/drawing/2014/main" id="{4E1FECA6-9CD9-401E-8B67-99821F1A14DE}"/>
                </a:ext>
              </a:extLst>
            </p:cNvPr>
            <p:cNvCxnSpPr/>
            <p:nvPr/>
          </p:nvCxnSpPr>
          <p:spPr>
            <a:xfrm>
              <a:off x="3770037" y="2919922"/>
              <a:ext cx="168391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E8262F8B-63AD-4108-9771-A94A1285336C}"/>
              </a:ext>
            </a:extLst>
          </p:cNvPr>
          <p:cNvGrpSpPr/>
          <p:nvPr/>
        </p:nvGrpSpPr>
        <p:grpSpPr>
          <a:xfrm>
            <a:off x="5514715" y="2609342"/>
            <a:ext cx="1620000" cy="288000"/>
            <a:chOff x="5504563" y="2609342"/>
            <a:chExt cx="1620000" cy="288000"/>
          </a:xfrm>
        </p:grpSpPr>
        <p:sp>
          <p:nvSpPr>
            <p:cNvPr id="155" name="모서리가 둥근 직사각형 17">
              <a:extLst>
                <a:ext uri="{FF2B5EF4-FFF2-40B4-BE49-F238E27FC236}">
                  <a16:creationId xmlns:a16="http://schemas.microsoft.com/office/drawing/2014/main" id="{925EA282-3AA2-4211-9C8E-77C44D51D67F}"/>
                </a:ext>
              </a:extLst>
            </p:cNvPr>
            <p:cNvSpPr/>
            <p:nvPr/>
          </p:nvSpPr>
          <p:spPr>
            <a:xfrm>
              <a:off x="5504563" y="2609342"/>
              <a:ext cx="162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오픈 소스 위험 파악</a:t>
              </a:r>
            </a:p>
          </p:txBody>
        </p:sp>
        <p:cxnSp>
          <p:nvCxnSpPr>
            <p:cNvPr id="156" name="직선 연결선 155">
              <a:extLst>
                <a:ext uri="{FF2B5EF4-FFF2-40B4-BE49-F238E27FC236}">
                  <a16:creationId xmlns:a16="http://schemas.microsoft.com/office/drawing/2014/main" id="{FB099CAC-C560-41FC-9F52-692CED1A94E3}"/>
                </a:ext>
              </a:extLst>
            </p:cNvPr>
            <p:cNvCxnSpPr/>
            <p:nvPr/>
          </p:nvCxnSpPr>
          <p:spPr>
            <a:xfrm>
              <a:off x="5654247" y="2894521"/>
              <a:ext cx="1332000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66047751-DF15-46B3-ABC9-102C9E801848}"/>
              </a:ext>
            </a:extLst>
          </p:cNvPr>
          <p:cNvGrpSpPr/>
          <p:nvPr/>
        </p:nvGrpSpPr>
        <p:grpSpPr>
          <a:xfrm>
            <a:off x="7245029" y="2609342"/>
            <a:ext cx="1440000" cy="288000"/>
            <a:chOff x="7175179" y="2609342"/>
            <a:chExt cx="1440000" cy="288000"/>
          </a:xfrm>
        </p:grpSpPr>
        <p:sp>
          <p:nvSpPr>
            <p:cNvPr id="158" name="모서리가 둥근 직사각형 18">
              <a:extLst>
                <a:ext uri="{FF2B5EF4-FFF2-40B4-BE49-F238E27FC236}">
                  <a16:creationId xmlns:a16="http://schemas.microsoft.com/office/drawing/2014/main" id="{1C3647CC-5FE6-4D52-BD16-E8C5D1292110}"/>
                </a:ext>
              </a:extLst>
            </p:cNvPr>
            <p:cNvSpPr/>
            <p:nvPr/>
          </p:nvSpPr>
          <p:spPr>
            <a:xfrm>
              <a:off x="7175179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취약점 보완조치 이행</a:t>
              </a:r>
            </a:p>
          </p:txBody>
        </p:sp>
        <p:cxnSp>
          <p:nvCxnSpPr>
            <p:cNvPr id="159" name="직선 연결선 158">
              <a:extLst>
                <a:ext uri="{FF2B5EF4-FFF2-40B4-BE49-F238E27FC236}">
                  <a16:creationId xmlns:a16="http://schemas.microsoft.com/office/drawing/2014/main" id="{9613F4A0-622F-472C-9D81-B955C7DD968A}"/>
                </a:ext>
              </a:extLst>
            </p:cNvPr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90715F2C-6EEE-40AC-A92A-EF74FC7F1B18}"/>
              </a:ext>
            </a:extLst>
          </p:cNvPr>
          <p:cNvSpPr txBox="1"/>
          <p:nvPr/>
        </p:nvSpPr>
        <p:spPr>
          <a:xfrm>
            <a:off x="431901" y="3672518"/>
            <a:ext cx="3892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 보안 인력 부족으로 웹 애플리케이션 관리 부재 심각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외부 컨설팅 및 외주 서비스에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회성 프로젝트 관리를 하는 경우도 있으나 웹 애플리케이션 전체에 대한 검사는 어려움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개발 완료 후 운영중인 서비스에 대한 보안 취약점 탐지 및 해결은 많은 비용과 시간 필요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진단하는 인력의 역량에 따라 진단 결과에 큰 차이 존재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언어 및 웹 환경에 대한 보안 전문가 부재로 웹 취약점 탐지 및 관리 등이 어려움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86EFCF1-8961-442A-8608-DBCF99060174}"/>
              </a:ext>
            </a:extLst>
          </p:cNvPr>
          <p:cNvSpPr txBox="1"/>
          <p:nvPr/>
        </p:nvSpPr>
        <p:spPr>
          <a:xfrm>
            <a:off x="4821034" y="3645243"/>
            <a:ext cx="4216682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/>
              <a:t>개발</a:t>
            </a:r>
            <a:r>
              <a:rPr lang="en-US" altLang="ko-KR" sz="1050" dirty="0"/>
              <a:t>, </a:t>
            </a:r>
            <a:r>
              <a:rPr lang="ko-KR" altLang="en-US" sz="1050" dirty="0"/>
              <a:t>운영중인 웹 애플리케이션</a:t>
            </a:r>
            <a:r>
              <a:rPr lang="en-US" altLang="ko-KR" sz="1050" dirty="0"/>
              <a:t>(</a:t>
            </a:r>
            <a:r>
              <a:rPr lang="ko-KR" altLang="en-US" sz="1050" dirty="0"/>
              <a:t>웹사이트 등</a:t>
            </a:r>
            <a:r>
              <a:rPr lang="en-US" altLang="ko-KR" sz="1050" dirty="0"/>
              <a:t>)</a:t>
            </a:r>
            <a:r>
              <a:rPr lang="ko-KR" altLang="en-US" sz="1050" dirty="0"/>
              <a:t>의 보안 취약점을 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제거하여 보안취약점 발생 및 침해사고 발생 방지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웹 애플리케이션의 보안 취약점을 사전 제거하여 이를 악용한 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취약점 공격 리스크 감소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1</a:t>
            </a:r>
            <a:r>
              <a:rPr lang="ko-KR" altLang="en-US" sz="1050" dirty="0"/>
              <a:t>회성 검사가 아닌 수시 점검 및 보안 취약점 제거로 웹 취약점 사전 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제거 가능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컴플라이언스</a:t>
            </a:r>
            <a:r>
              <a:rPr lang="ko-KR" altLang="en-US" sz="1050" dirty="0"/>
              <a:t> 이슈에 선제적 대응으로 신뢰도 향상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dirty="0"/>
              <a:t>IAST, Event Clipboard </a:t>
            </a:r>
            <a:r>
              <a:rPr lang="ko-KR" altLang="en-US" sz="1050" dirty="0"/>
              <a:t>등 최신 기술 활용을 통해 기존 동적 도구로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탐지하지 못하는 다양한 보안 취약점 검출 가능</a:t>
            </a:r>
            <a:endParaRPr lang="en-US" altLang="ko-KR" sz="1050" dirty="0"/>
          </a:p>
        </p:txBody>
      </p:sp>
      <p:pic>
        <p:nvPicPr>
          <p:cNvPr id="162" name="Picture 4" descr="보이스피싱 꼼짝마…KB국민은행 신 모니터링 시스템 오픈 | 한경닷컴">
            <a:extLst>
              <a:ext uri="{FF2B5EF4-FFF2-40B4-BE49-F238E27FC236}">
                <a16:creationId xmlns:a16="http://schemas.microsoft.com/office/drawing/2014/main" id="{9B47377D-D7B4-4D6A-A88E-6713608BA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39224" r="3843" b="38903"/>
          <a:stretch/>
        </p:blipFill>
        <p:spPr bwMode="auto">
          <a:xfrm>
            <a:off x="1027088" y="6217898"/>
            <a:ext cx="1009532" cy="1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2" descr="SKT Slips Below 50% Market Share for the First Time in 13 Years ...">
            <a:extLst>
              <a:ext uri="{FF2B5EF4-FFF2-40B4-BE49-F238E27FC236}">
                <a16:creationId xmlns:a16="http://schemas.microsoft.com/office/drawing/2014/main" id="{E9DC4AFE-BAB9-4F98-A6F3-C2844AAC7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2109" r="7685" b="20994"/>
          <a:stretch/>
        </p:blipFill>
        <p:spPr bwMode="auto">
          <a:xfrm>
            <a:off x="2479347" y="6099976"/>
            <a:ext cx="811714" cy="3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그림 163">
            <a:extLst>
              <a:ext uri="{FF2B5EF4-FFF2-40B4-BE49-F238E27FC236}">
                <a16:creationId xmlns:a16="http://schemas.microsoft.com/office/drawing/2014/main" id="{6D75E979-1112-474E-983B-AEE793DD7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57" y="6147005"/>
            <a:ext cx="482515" cy="264683"/>
          </a:xfrm>
          <a:prstGeom prst="rect">
            <a:avLst/>
          </a:prstGeom>
        </p:spPr>
      </p:pic>
      <p:pic>
        <p:nvPicPr>
          <p:cNvPr id="165" name="Picture 4" descr="경북대학교">
            <a:extLst>
              <a:ext uri="{FF2B5EF4-FFF2-40B4-BE49-F238E27FC236}">
                <a16:creationId xmlns:a16="http://schemas.microsoft.com/office/drawing/2014/main" id="{C8B2AAF4-291F-427F-972B-5DC216AD4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t="41270" r="15700" b="41929"/>
          <a:stretch/>
        </p:blipFill>
        <p:spPr bwMode="auto">
          <a:xfrm>
            <a:off x="2374995" y="6465288"/>
            <a:ext cx="1014097" cy="1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6" descr="http://db.kookje.co.kr/news2000/photo/2020/0420/20200420.99099007443i1.jpg">
            <a:extLst>
              <a:ext uri="{FF2B5EF4-FFF2-40B4-BE49-F238E27FC236}">
                <a16:creationId xmlns:a16="http://schemas.microsoft.com/office/drawing/2014/main" id="{8DC03F32-B14B-4F02-BB5D-A54A514BE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27942" r="21178" b="38373"/>
          <a:stretch/>
        </p:blipFill>
        <p:spPr bwMode="auto">
          <a:xfrm>
            <a:off x="5128772" y="6448075"/>
            <a:ext cx="720000" cy="2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8" descr="http://www.itdaily.kr/news/photo/201604/77368_83670_4821.jpg">
            <a:extLst>
              <a:ext uri="{FF2B5EF4-FFF2-40B4-BE49-F238E27FC236}">
                <a16:creationId xmlns:a16="http://schemas.microsoft.com/office/drawing/2014/main" id="{B39DD5BB-A2B3-4AFB-A177-EA317D2BE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8" b="35370"/>
          <a:stretch/>
        </p:blipFill>
        <p:spPr bwMode="auto">
          <a:xfrm>
            <a:off x="6341426" y="6199078"/>
            <a:ext cx="943583" cy="1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0" descr="제공: KB증권">
            <a:extLst>
              <a:ext uri="{FF2B5EF4-FFF2-40B4-BE49-F238E27FC236}">
                <a16:creationId xmlns:a16="http://schemas.microsoft.com/office/drawing/2014/main" id="{3421643F-B264-4CA5-B3FE-FC432D418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34872" r="10955" b="34327"/>
          <a:stretch/>
        </p:blipFill>
        <p:spPr bwMode="auto">
          <a:xfrm>
            <a:off x="1036788" y="6465288"/>
            <a:ext cx="720000" cy="1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" descr="법무부">
            <a:extLst>
              <a:ext uri="{FF2B5EF4-FFF2-40B4-BE49-F238E27FC236}">
                <a16:creationId xmlns:a16="http://schemas.microsoft.com/office/drawing/2014/main" id="{A40BF64E-C7E1-4B3D-A5F4-C9DFFB181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22419"/>
          <a:stretch/>
        </p:blipFill>
        <p:spPr bwMode="auto">
          <a:xfrm>
            <a:off x="3743306" y="6168878"/>
            <a:ext cx="944160" cy="2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8" descr="경상북도청 – 가온아이">
            <a:extLst>
              <a:ext uri="{FF2B5EF4-FFF2-40B4-BE49-F238E27FC236}">
                <a16:creationId xmlns:a16="http://schemas.microsoft.com/office/drawing/2014/main" id="{0BCCE2CF-8070-4980-8F84-46BDEA81F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24806" r="8257" b="25417"/>
          <a:stretch/>
        </p:blipFill>
        <p:spPr bwMode="auto">
          <a:xfrm>
            <a:off x="3850882" y="6477220"/>
            <a:ext cx="720000" cy="2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0" descr="2017 Jeju Biennale">
            <a:extLst>
              <a:ext uri="{FF2B5EF4-FFF2-40B4-BE49-F238E27FC236}">
                <a16:creationId xmlns:a16="http://schemas.microsoft.com/office/drawing/2014/main" id="{AF9B0B7E-A16F-4EE4-A900-A7F18988E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9077" r="22224" b="26785"/>
          <a:stretch/>
        </p:blipFill>
        <p:spPr bwMode="auto">
          <a:xfrm>
            <a:off x="6394910" y="6360395"/>
            <a:ext cx="943583" cy="3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2" descr="https://www.futurekorea.co.kr/news/photo/202001/126250_128479_938.jpg">
            <a:extLst>
              <a:ext uri="{FF2B5EF4-FFF2-40B4-BE49-F238E27FC236}">
                <a16:creationId xmlns:a16="http://schemas.microsoft.com/office/drawing/2014/main" id="{386D59DE-BC5A-4821-AB06-8923A0801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1" t="18780" r="29922" b="14772"/>
          <a:stretch/>
        </p:blipFill>
        <p:spPr bwMode="auto">
          <a:xfrm>
            <a:off x="5124445" y="6155796"/>
            <a:ext cx="590456" cy="3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3D4E1F1E-1D50-4A99-BA44-629AE63F104B}"/>
              </a:ext>
            </a:extLst>
          </p:cNvPr>
          <p:cNvSpPr txBox="1"/>
          <p:nvPr/>
        </p:nvSpPr>
        <p:spPr>
          <a:xfrm>
            <a:off x="5935119" y="731235"/>
            <a:ext cx="3209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23467388, 23467389</a:t>
            </a:r>
          </a:p>
        </p:txBody>
      </p:sp>
    </p:spTree>
    <p:extLst>
      <p:ext uri="{BB962C8B-B14F-4D97-AF65-F5344CB8AC3E}">
        <p14:creationId xmlns:p14="http://schemas.microsoft.com/office/powerpoint/2010/main" val="360751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036" y="1202472"/>
            <a:ext cx="8645212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</a:rPr>
              <a:t>SolidStep</a:t>
            </a:r>
            <a:r>
              <a:rPr lang="ko-KR" altLang="en-US" sz="1200" dirty="0">
                <a:solidFill>
                  <a:prstClr val="black"/>
                </a:solidFill>
              </a:rPr>
              <a:t>은 컴플라이언스와 내부 정책 기반으로 인프라 자원의 보안진단</a:t>
            </a:r>
            <a:r>
              <a:rPr lang="en-US" altLang="ko-KR" sz="1200" dirty="0">
                <a:solidFill>
                  <a:prstClr val="black"/>
                </a:solidFill>
              </a:rPr>
              <a:t>(</a:t>
            </a:r>
            <a:r>
              <a:rPr lang="ko-KR" altLang="en-US" sz="1200" dirty="0">
                <a:solidFill>
                  <a:prstClr val="black"/>
                </a:solidFill>
              </a:rPr>
              <a:t>취약점</a:t>
            </a:r>
            <a:r>
              <a:rPr lang="en-US" altLang="ko-KR" sz="1200" dirty="0">
                <a:solidFill>
                  <a:prstClr val="black"/>
                </a:solidFill>
              </a:rPr>
              <a:t>)</a:t>
            </a:r>
            <a:r>
              <a:rPr lang="ko-KR" altLang="en-US" sz="1200" dirty="0">
                <a:solidFill>
                  <a:prstClr val="black"/>
                </a:solidFill>
              </a:rPr>
              <a:t>을 자동으로 수행하고 관리하는 솔루션입니다</a:t>
            </a:r>
            <a:r>
              <a:rPr lang="en-US" altLang="ko-KR" sz="1200" dirty="0">
                <a:solidFill>
                  <a:prstClr val="black"/>
                </a:solidFill>
              </a:rPr>
              <a:t>.</a:t>
            </a:r>
            <a:r>
              <a:rPr lang="ko-KR" altLang="en-US" sz="1200" dirty="0">
                <a:solidFill>
                  <a:prstClr val="black"/>
                </a:solidFill>
              </a:rPr>
              <a:t> 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6032" y="1737360"/>
            <a:ext cx="8586216" cy="124632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9287" y="1600104"/>
            <a:ext cx="896291" cy="841500"/>
            <a:chOff x="498062" y="2084686"/>
            <a:chExt cx="896291" cy="841500"/>
          </a:xfrm>
        </p:grpSpPr>
        <p:pic>
          <p:nvPicPr>
            <p:cNvPr id="9" name="Picture 5" descr="G:\Work\작업\PNG\중요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7"/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컴플라이언스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만족</a:t>
              </a: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1179576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정보통신기반보호법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110123" y="1874500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정보보호관리체계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(ISMS)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40670" y="1874500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정보보호보안경영시스템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(ISO/IEC27001)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971216" y="1879082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개인정보관리체계</a:t>
            </a:r>
            <a:endParaRPr lang="en-US" altLang="ko-KR" sz="1000" b="1" dirty="0">
              <a:solidFill>
                <a:prstClr val="black"/>
              </a:solidFill>
            </a:endParaRPr>
          </a:p>
          <a:p>
            <a:pPr algn="ctr"/>
            <a:r>
              <a:rPr lang="en-US" altLang="ko-KR" sz="1000" b="1" dirty="0">
                <a:solidFill>
                  <a:prstClr val="black"/>
                </a:solidFill>
              </a:rPr>
              <a:t>(PIMS/PIPL)</a:t>
            </a:r>
            <a:endParaRPr lang="ko-KR" altLang="en-US" sz="1000" b="1" dirty="0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1901" y="3274924"/>
            <a:ext cx="4284000" cy="278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623816" y="3274924"/>
            <a:ext cx="4320000" cy="2788920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ltGray">
          <a:xfrm>
            <a:off x="990832" y="3139223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24" name="모서리가 둥근 직사각형 23"/>
          <p:cNvSpPr/>
          <p:nvPr/>
        </p:nvSpPr>
        <p:spPr bwMode="ltGray">
          <a:xfrm>
            <a:off x="5506282" y="3140080"/>
            <a:ext cx="2700000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25" name="Rectangle 23"/>
          <p:cNvSpPr>
            <a:spLocks/>
          </p:cNvSpPr>
          <p:nvPr/>
        </p:nvSpPr>
        <p:spPr bwMode="ltGray">
          <a:xfrm>
            <a:off x="1079352" y="3174223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기존 취약점 진단 현황 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컨설팅</a:t>
            </a: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)</a:t>
            </a:r>
            <a:endParaRPr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나눔고딕 Bold" panose="020D0804000000000000" pitchFamily="50" charset="-127"/>
            </a:endParaRPr>
          </a:p>
        </p:txBody>
      </p:sp>
      <p:sp>
        <p:nvSpPr>
          <p:cNvPr id="26" name="Rectangle 23"/>
          <p:cNvSpPr>
            <a:spLocks/>
          </p:cNvSpPr>
          <p:nvPr/>
        </p:nvSpPr>
        <p:spPr bwMode="ltGray">
          <a:xfrm>
            <a:off x="5593440" y="3168127"/>
            <a:ext cx="2499000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SolidStep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도입 후 취약점 진단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741935" y="3543478"/>
            <a:ext cx="4140000" cy="241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882402" y="3662924"/>
            <a:ext cx="41094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자산변경 시</a:t>
            </a:r>
            <a:r>
              <a:rPr lang="ko-KR" altLang="en-US" sz="1050" dirty="0"/>
              <a:t> 내부 인력으로 </a:t>
            </a:r>
            <a:r>
              <a:rPr lang="en-US" altLang="ko-KR" sz="1050" dirty="0"/>
              <a:t>1 Click </a:t>
            </a:r>
            <a:r>
              <a:rPr lang="ko-KR" altLang="en-US" sz="1050" dirty="0"/>
              <a:t>취약점 진단 및 </a:t>
            </a:r>
            <a:r>
              <a:rPr lang="ko-KR" altLang="en-US" sz="1050" u="sng" dirty="0">
                <a:solidFill>
                  <a:srgbClr val="AC371C"/>
                </a:solidFill>
              </a:rPr>
              <a:t>자동진단 가능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신규자산 도입 시 수시로 </a:t>
            </a:r>
            <a:r>
              <a:rPr lang="ko-KR" altLang="en-US" sz="1050" u="sng" dirty="0">
                <a:solidFill>
                  <a:srgbClr val="AC371C"/>
                </a:solidFill>
              </a:rPr>
              <a:t>사전 보안검토 가능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컨설팅에 비해 </a:t>
            </a:r>
            <a:r>
              <a:rPr lang="en-US" altLang="ko-KR" sz="1050" dirty="0"/>
              <a:t>1/3 – 1/10</a:t>
            </a:r>
            <a:r>
              <a:rPr lang="ko-KR" altLang="en-US" sz="1050" dirty="0"/>
              <a:t>의 비용으로 진단 수행하여 </a:t>
            </a:r>
            <a:r>
              <a:rPr lang="ko-KR" altLang="en-US" sz="1050" u="sng" dirty="0">
                <a:solidFill>
                  <a:srgbClr val="AC371C"/>
                </a:solidFill>
              </a:rPr>
              <a:t>리소스 절감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국내외 컴플라이언스 및 </a:t>
            </a:r>
            <a:r>
              <a:rPr lang="ko-KR" altLang="en-US" sz="1050" u="sng" dirty="0">
                <a:solidFill>
                  <a:srgbClr val="AC371C"/>
                </a:solidFill>
              </a:rPr>
              <a:t>내부 정책기반의 최적화 진단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각종 예외</a:t>
            </a:r>
            <a:r>
              <a:rPr lang="en-US" altLang="ko-KR" sz="1050" dirty="0"/>
              <a:t>, </a:t>
            </a:r>
            <a:r>
              <a:rPr lang="ko-KR" altLang="en-US" sz="1050" dirty="0"/>
              <a:t>변경을 시스템화 하여 </a:t>
            </a:r>
            <a:r>
              <a:rPr lang="ko-KR" altLang="en-US" sz="1050" u="sng" dirty="0">
                <a:solidFill>
                  <a:srgbClr val="AC371C"/>
                </a:solidFill>
              </a:rPr>
              <a:t>현업에 맞춘 진단업무 효율화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인력 대비 </a:t>
            </a:r>
            <a:r>
              <a:rPr lang="en-US" altLang="ko-KR" sz="1050" dirty="0"/>
              <a:t>28,800</a:t>
            </a:r>
            <a:r>
              <a:rPr lang="ko-KR" altLang="en-US" sz="1050" dirty="0"/>
              <a:t>배 빠른 진단 속도로 </a:t>
            </a:r>
            <a:r>
              <a:rPr lang="ko-KR" altLang="en-US" sz="1050" u="sng" dirty="0">
                <a:solidFill>
                  <a:srgbClr val="AC371C"/>
                </a:solidFill>
              </a:rPr>
              <a:t>신속한 자동화 전수진단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컨설턴트의 수작업 보고서와 동일한 </a:t>
            </a:r>
            <a:r>
              <a:rPr lang="ko-KR" altLang="en-US" sz="1050" u="sng" dirty="0">
                <a:solidFill>
                  <a:srgbClr val="AC371C"/>
                </a:solidFill>
              </a:rPr>
              <a:t>취약점 및 조치관리 보고서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과학기술정통부</a:t>
            </a:r>
            <a:r>
              <a:rPr lang="ko-KR" altLang="en-US" sz="1050" dirty="0"/>
              <a:t> 지식정보보안 컨설팅전문업체 개발 솔루션으로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인프라 취약점 감사 대응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srgbClr val="AC371C"/>
              </a:solidFill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153519" y="43889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767058"/>
            <a:ext cx="180000" cy="174316"/>
          </a:xfrm>
          <a:prstGeom prst="rect">
            <a:avLst/>
          </a:prstGeom>
          <a:noFill/>
        </p:spPr>
      </p:pic>
      <p:pic>
        <p:nvPicPr>
          <p:cNvPr id="40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3983466"/>
            <a:ext cx="180000" cy="174316"/>
          </a:xfrm>
          <a:prstGeom prst="rect">
            <a:avLst/>
          </a:prstGeom>
          <a:noFill/>
        </p:spPr>
      </p:pic>
      <p:pic>
        <p:nvPicPr>
          <p:cNvPr id="41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218162"/>
            <a:ext cx="180000" cy="174316"/>
          </a:xfrm>
          <a:prstGeom prst="rect">
            <a:avLst/>
          </a:prstGeom>
          <a:noFill/>
        </p:spPr>
      </p:pic>
      <p:pic>
        <p:nvPicPr>
          <p:cNvPr id="42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483338"/>
            <a:ext cx="180000" cy="174316"/>
          </a:xfrm>
          <a:prstGeom prst="rect">
            <a:avLst/>
          </a:prstGeom>
          <a:noFill/>
        </p:spPr>
      </p:pic>
      <p:pic>
        <p:nvPicPr>
          <p:cNvPr id="43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730226"/>
            <a:ext cx="180000" cy="174316"/>
          </a:xfrm>
          <a:prstGeom prst="rect">
            <a:avLst/>
          </a:prstGeom>
          <a:noFill/>
        </p:spPr>
      </p:pic>
      <p:pic>
        <p:nvPicPr>
          <p:cNvPr id="44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4977114"/>
            <a:ext cx="180000" cy="174316"/>
          </a:xfrm>
          <a:prstGeom prst="rect">
            <a:avLst/>
          </a:prstGeom>
          <a:noFill/>
        </p:spPr>
      </p:pic>
      <p:pic>
        <p:nvPicPr>
          <p:cNvPr id="4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7" y="5196570"/>
            <a:ext cx="180000" cy="174316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>
            <a:off x="242545" y="3582894"/>
            <a:ext cx="4381271" cy="2516073"/>
            <a:chOff x="242545" y="3582894"/>
            <a:chExt cx="4381271" cy="2516073"/>
          </a:xfrm>
        </p:grpSpPr>
        <p:sp>
          <p:nvSpPr>
            <p:cNvPr id="27" name="TextBox 26"/>
            <p:cNvSpPr txBox="1"/>
            <p:nvPr/>
          </p:nvSpPr>
          <p:spPr>
            <a:xfrm>
              <a:off x="337542" y="3582894"/>
              <a:ext cx="4286274" cy="251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연 </a:t>
              </a:r>
              <a:r>
                <a:rPr lang="en-US" altLang="ko-KR" sz="1050" dirty="0"/>
                <a:t>1-2</a:t>
              </a:r>
              <a:r>
                <a:rPr lang="ko-KR" altLang="en-US" sz="1050" dirty="0"/>
                <a:t>회 진단하므로 자산의 신규도입 및 서비스 변경 시 취약점 누락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기업 내부 기준에 충족하지 못해서 점검결과를 신뢰할 수 없음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사람이 진행하기 때문에 고비용 </a:t>
              </a:r>
              <a:r>
                <a:rPr lang="ko-KR" altLang="en-US" sz="1050" dirty="0" err="1"/>
                <a:t>저효율</a:t>
              </a:r>
              <a:r>
                <a:rPr lang="ko-KR" altLang="en-US" sz="1050" dirty="0"/>
                <a:t> 방식이며 업체의 </a:t>
              </a:r>
              <a:r>
                <a:rPr lang="ko-KR" altLang="en-US" sz="1050" dirty="0" err="1"/>
                <a:t>스케쥴</a:t>
              </a:r>
              <a:r>
                <a:rPr lang="ko-KR" altLang="en-US" sz="1050" dirty="0"/>
                <a:t> 종속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텍스트형태로 결과가 저장되어 취약점 결과 노출 위험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매 점검 시 마다 관리자 계정 공유 가능성 높음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인력과 투입시간의 부담 때문에  중요자산만 샘플링 진단을 하게 되어 매년 진단자산의 중복 및 누락이 발생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보안부서</a:t>
              </a:r>
              <a:r>
                <a:rPr lang="en-US" altLang="ko-KR" sz="1050" dirty="0"/>
                <a:t>, </a:t>
              </a:r>
              <a:r>
                <a:rPr lang="ko-KR" altLang="en-US" sz="1050" dirty="0"/>
                <a:t>운영부서 간의 기준과 현업의 마찰이 매번 발생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물리 또는 </a:t>
              </a:r>
              <a:r>
                <a:rPr lang="en-US" altLang="ko-KR" sz="1050" dirty="0"/>
                <a:t>IP </a:t>
              </a:r>
              <a:r>
                <a:rPr lang="ko-KR" altLang="en-US" sz="1050" dirty="0"/>
                <a:t>기반으로 점검하기 때문에 </a:t>
              </a:r>
              <a:r>
                <a:rPr lang="en-US" altLang="ko-KR" sz="1050" dirty="0"/>
                <a:t>DB</a:t>
              </a:r>
              <a:r>
                <a:rPr lang="ko-KR" altLang="en-US" sz="1050" dirty="0"/>
                <a:t>의 경우 구체적인 </a:t>
              </a:r>
              <a:r>
                <a:rPr lang="ko-KR" altLang="en-US" sz="1050" dirty="0" err="1"/>
                <a:t>인스턴스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별로 점검 불가</a:t>
              </a:r>
              <a:endParaRPr lang="en-US" altLang="ko-KR" sz="1050" dirty="0"/>
            </a:p>
          </p:txBody>
        </p:sp>
        <p:pic>
          <p:nvPicPr>
            <p:cNvPr id="28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335495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561047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3" y="5440410"/>
            <a:ext cx="180000" cy="174316"/>
          </a:xfrm>
          <a:prstGeom prst="rect">
            <a:avLst/>
          </a:prstGeom>
          <a:noFill/>
        </p:spPr>
      </p:pic>
      <p:grpSp>
        <p:nvGrpSpPr>
          <p:cNvPr id="3" name="그룹 2"/>
          <p:cNvGrpSpPr/>
          <p:nvPr/>
        </p:nvGrpSpPr>
        <p:grpSpPr>
          <a:xfrm>
            <a:off x="364277" y="2609342"/>
            <a:ext cx="1440000" cy="288000"/>
            <a:chOff x="294427" y="2609342"/>
            <a:chExt cx="1440000" cy="2880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29442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주기적 취약점 분석</a:t>
              </a:r>
            </a:p>
          </p:txBody>
        </p:sp>
        <p:cxnSp>
          <p:nvCxnSpPr>
            <p:cNvPr id="48" name="직선 연결선 47"/>
            <p:cNvCxnSpPr/>
            <p:nvPr/>
          </p:nvCxnSpPr>
          <p:spPr>
            <a:xfrm>
              <a:off x="412665" y="2894521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그룹 53"/>
          <p:cNvGrpSpPr/>
          <p:nvPr/>
        </p:nvGrpSpPr>
        <p:grpSpPr>
          <a:xfrm>
            <a:off x="1914592" y="2609342"/>
            <a:ext cx="1440000" cy="288000"/>
            <a:chOff x="1974187" y="2609342"/>
            <a:chExt cx="1440000" cy="28800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974187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취약점 </a:t>
              </a:r>
              <a:r>
                <a:rPr lang="ko-KR" altLang="en-US" sz="900" b="1" dirty="0" err="1">
                  <a:solidFill>
                    <a:prstClr val="black"/>
                  </a:solidFill>
                </a:rPr>
                <a:t>노출정도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평가</a:t>
              </a:r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2096215" y="289452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3464907" y="2564842"/>
            <a:ext cx="1939493" cy="338146"/>
            <a:chOff x="3635658" y="2581776"/>
            <a:chExt cx="1939493" cy="338146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3635658" y="2581776"/>
              <a:ext cx="1939493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서버의 취약성 및 응용프로그램에 대한 </a:t>
              </a:r>
              <a:r>
                <a:rPr lang="ko-KR" altLang="en-US" sz="900" b="1" dirty="0" err="1">
                  <a:solidFill>
                    <a:prstClr val="black"/>
                  </a:solidFill>
                </a:rPr>
                <a:t>무결성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 수시점검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3770037" y="2919922"/>
              <a:ext cx="168391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/>
          <p:cNvGrpSpPr/>
          <p:nvPr/>
        </p:nvGrpSpPr>
        <p:grpSpPr>
          <a:xfrm>
            <a:off x="5514715" y="2609342"/>
            <a:ext cx="1620000" cy="288000"/>
            <a:chOff x="5504563" y="2609342"/>
            <a:chExt cx="1620000" cy="2880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504563" y="2609342"/>
              <a:ext cx="162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>
                  <a:solidFill>
                    <a:prstClr val="black"/>
                  </a:solidFill>
                </a:rPr>
                <a:t>IT</a:t>
              </a:r>
              <a:r>
                <a:rPr lang="ko-KR" altLang="en-US" sz="900" b="1" dirty="0">
                  <a:solidFill>
                    <a:prstClr val="black"/>
                  </a:solidFill>
                </a:rPr>
                <a:t>보안법규 준수여부 보고</a:t>
              </a:r>
            </a:p>
          </p:txBody>
        </p:sp>
        <p:cxnSp>
          <p:nvCxnSpPr>
            <p:cNvPr id="53" name="직선 연결선 52"/>
            <p:cNvCxnSpPr/>
            <p:nvPr/>
          </p:nvCxnSpPr>
          <p:spPr>
            <a:xfrm>
              <a:off x="5654247" y="2894521"/>
              <a:ext cx="1332000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57"/>
          <p:cNvGrpSpPr/>
          <p:nvPr/>
        </p:nvGrpSpPr>
        <p:grpSpPr>
          <a:xfrm>
            <a:off x="7245029" y="2609342"/>
            <a:ext cx="1440000" cy="288000"/>
            <a:chOff x="7175179" y="2609342"/>
            <a:chExt cx="1440000" cy="28800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7175179" y="260934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취약점 보완조치 이행</a:t>
              </a:r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7326037" y="289452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52471" y="620480"/>
            <a:ext cx="481946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IT</a:t>
            </a:r>
            <a:r>
              <a:rPr lang="ko-KR" altLang="en-US" b="1" dirty="0">
                <a:latin typeface="+mn-ea"/>
              </a:rPr>
              <a:t>인프라자원 취약점 관리솔루션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202" y="6283310"/>
            <a:ext cx="485902" cy="1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66" y="6509375"/>
            <a:ext cx="805126" cy="18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4" y="6283642"/>
            <a:ext cx="174308" cy="142875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11" y="6273309"/>
            <a:ext cx="719138" cy="157163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5" y="6269148"/>
            <a:ext cx="552926" cy="141446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4" y="6544008"/>
            <a:ext cx="476250" cy="157163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4133" y="6283129"/>
            <a:ext cx="660083" cy="167164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8555" y="6261963"/>
            <a:ext cx="788670" cy="218599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60" y="6242886"/>
            <a:ext cx="468630" cy="247650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4616" y="6253460"/>
            <a:ext cx="900113" cy="166688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54" y="6267113"/>
            <a:ext cx="693420" cy="16383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55" y="6537155"/>
            <a:ext cx="621506" cy="128588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0" y="6263159"/>
            <a:ext cx="571500" cy="152400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63730" y="6241683"/>
            <a:ext cx="811530" cy="171450"/>
          </a:xfrm>
          <a:prstGeom prst="rect">
            <a:avLst/>
          </a:prstGeom>
        </p:spPr>
      </p:pic>
      <p:pic>
        <p:nvPicPr>
          <p:cNvPr id="94" name="Picture 12" descr="http://upload.wikimedia.org/wikipedia/commons/thumb/3/3b/Nexon_Logo.svg/636px-Nexon_Logo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722" y="6252376"/>
            <a:ext cx="605790" cy="1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91" y="6537155"/>
            <a:ext cx="553628" cy="15960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7" y="6510407"/>
            <a:ext cx="631508" cy="1628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12048" y="6544008"/>
            <a:ext cx="565785" cy="8858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7616" y="6488029"/>
            <a:ext cx="402908" cy="22288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7" y="6553129"/>
            <a:ext cx="607162" cy="117043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77" y="6595057"/>
            <a:ext cx="525780" cy="83820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59195" y="6537701"/>
            <a:ext cx="471488" cy="16287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41" y="6529247"/>
            <a:ext cx="739140" cy="15240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91075" y="6537751"/>
            <a:ext cx="471488" cy="10001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22" y="6521099"/>
            <a:ext cx="742950" cy="13335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 bwMode="gray">
          <a:xfrm>
            <a:off x="878326" y="14498"/>
            <a:ext cx="237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SolidStep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한쪽 모서리가 잘린 사각형 82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06.</a:t>
            </a:r>
            <a:endParaRPr lang="ko-KR" altLang="en-US" sz="28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7D09506-E2EC-4A21-8040-3DE4390E0452}"/>
              </a:ext>
            </a:extLst>
          </p:cNvPr>
          <p:cNvSpPr txBox="1"/>
          <p:nvPr/>
        </p:nvSpPr>
        <p:spPr>
          <a:xfrm>
            <a:off x="6755253" y="819369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+mn-ea"/>
              </a:rPr>
              <a:t>물품식별번호</a:t>
            </a:r>
            <a:r>
              <a:rPr lang="en-US" altLang="ko-KR" sz="1400" b="1" dirty="0">
                <a:latin typeface="+mn-ea"/>
              </a:rPr>
              <a:t> : 22889616</a:t>
            </a:r>
          </a:p>
        </p:txBody>
      </p:sp>
    </p:spTree>
    <p:extLst>
      <p:ext uri="{BB962C8B-B14F-4D97-AF65-F5344CB8AC3E}">
        <p14:creationId xmlns:p14="http://schemas.microsoft.com/office/powerpoint/2010/main" val="95637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72" y="695981"/>
            <a:ext cx="36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+mn-ea"/>
              </a:rPr>
              <a:t>Agent 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기반의 </a:t>
            </a:r>
            <a:r>
              <a:rPr lang="en-US" altLang="ko-KR" b="1" dirty="0" err="1">
                <a:solidFill>
                  <a:prstClr val="black"/>
                </a:solidFill>
                <a:latin typeface="+mn-ea"/>
              </a:rPr>
              <a:t>SecureOS</a:t>
            </a:r>
            <a:r>
              <a:rPr lang="en-US" altLang="ko-KR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+mn-ea"/>
              </a:rPr>
              <a:t>솔루션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36" y="1187958"/>
            <a:ext cx="8794856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CA PIM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은 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Agent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기반의 </a:t>
            </a:r>
            <a:r>
              <a:rPr lang="en-US" altLang="ko-KR" sz="1100" dirty="0" err="1">
                <a:solidFill>
                  <a:prstClr val="black"/>
                </a:solidFill>
                <a:latin typeface="+mn-ea"/>
              </a:rPr>
              <a:t>SecureOS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솔루션으로서 시스템의 보안취약성을 효과적으로 차단하고 불법적인 침입에 대응하며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,</a:t>
            </a:r>
            <a:r>
              <a:rPr lang="ko-KR" altLang="en-US" sz="1100" dirty="0">
                <a:solidFill>
                  <a:prstClr val="black"/>
                </a:solidFill>
                <a:latin typeface="+mn-ea"/>
              </a:rPr>
              <a:t> 시스템의 중요 자산 및 서비스를 보안위협으로 부터 안전하게 보호하는 시스템 보안 솔루션입니다</a:t>
            </a:r>
            <a:r>
              <a:rPr lang="en-US" altLang="ko-KR" sz="1100" dirty="0">
                <a:solidFill>
                  <a:prstClr val="black"/>
                </a:solidFill>
                <a:latin typeface="+mn-ea"/>
              </a:rPr>
              <a:t>. </a:t>
            </a:r>
            <a:r>
              <a:rPr lang="en-US" altLang="ko-KR" sz="1100" dirty="0">
                <a:latin typeface="+mn-ea"/>
              </a:rPr>
              <a:t>CA PIM</a:t>
            </a:r>
            <a:r>
              <a:rPr lang="ko-KR" altLang="en-US" sz="1100" dirty="0">
                <a:latin typeface="+mn-ea"/>
              </a:rPr>
              <a:t>은 </a:t>
            </a:r>
            <a:r>
              <a:rPr lang="en-US" altLang="ko-KR" sz="1100" dirty="0" err="1">
                <a:latin typeface="+mn-ea"/>
              </a:rPr>
              <a:t>SecureOS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솔루션의 글로벌 표준으로 뛰어난 안정성과 폭넓은 플랫폼 호환성을 제공하는 </a:t>
            </a:r>
            <a:r>
              <a:rPr lang="ko-KR" altLang="en-US" sz="1100" dirty="0" err="1">
                <a:latin typeface="+mn-ea"/>
              </a:rPr>
              <a:t>신뢰있는</a:t>
            </a:r>
            <a:r>
              <a:rPr lang="ko-KR" altLang="en-US" sz="1100" dirty="0">
                <a:latin typeface="+mn-ea"/>
              </a:rPr>
              <a:t> 솔루션으로 다양한 산업 군에서 활용되고 있습니다</a:t>
            </a:r>
            <a:r>
              <a:rPr lang="en-US" altLang="ko-KR" sz="1100" dirty="0">
                <a:latin typeface="+mn-ea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6032" y="3527066"/>
            <a:ext cx="4284000" cy="25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623816" y="3544902"/>
            <a:ext cx="4320000" cy="2516163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ltGray">
          <a:xfrm>
            <a:off x="990832" y="3409201"/>
            <a:ext cx="270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/>
          </a:p>
        </p:txBody>
      </p:sp>
      <p:sp>
        <p:nvSpPr>
          <p:cNvPr id="16" name="모서리가 둥근 직사각형 15"/>
          <p:cNvSpPr/>
          <p:nvPr/>
        </p:nvSpPr>
        <p:spPr bwMode="ltGray">
          <a:xfrm>
            <a:off x="5467782" y="3410058"/>
            <a:ext cx="2772000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Gill Sans" charset="0"/>
            </a:endParaRPr>
          </a:p>
        </p:txBody>
      </p:sp>
      <p:sp>
        <p:nvSpPr>
          <p:cNvPr id="17" name="Rectangle 23"/>
          <p:cNvSpPr>
            <a:spLocks/>
          </p:cNvSpPr>
          <p:nvPr/>
        </p:nvSpPr>
        <p:spPr bwMode="ltGray">
          <a:xfrm>
            <a:off x="1079352" y="3444201"/>
            <a:ext cx="2520000" cy="25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기존 서버보안 관리 현황</a:t>
            </a:r>
          </a:p>
        </p:txBody>
      </p:sp>
      <p:sp>
        <p:nvSpPr>
          <p:cNvPr id="18" name="Rectangle 23"/>
          <p:cNvSpPr>
            <a:spLocks/>
          </p:cNvSpPr>
          <p:nvPr/>
        </p:nvSpPr>
        <p:spPr bwMode="ltGray">
          <a:xfrm>
            <a:off x="5526065" y="3428479"/>
            <a:ext cx="2684842" cy="2721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PIM </a:t>
            </a:r>
            <a:r>
              <a:rPr lang="ko-KR" altLang="en-US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나눔고딕 Bold" panose="020D0804000000000000" pitchFamily="50" charset="-127"/>
              </a:rPr>
              <a:t>도입 후 서버보안 관리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741935" y="3762654"/>
            <a:ext cx="4140000" cy="2255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882402" y="3762998"/>
            <a:ext cx="4109490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슈퍼유저 권한의 통제</a:t>
            </a:r>
            <a:r>
              <a:rPr lang="en-US" altLang="ko-KR" sz="1050" u="sng" dirty="0">
                <a:solidFill>
                  <a:srgbClr val="AC371C"/>
                </a:solidFill>
              </a:rPr>
              <a:t>, </a:t>
            </a:r>
            <a:r>
              <a:rPr lang="ko-KR" altLang="en-US" sz="1050" u="sng" dirty="0">
                <a:solidFill>
                  <a:srgbClr val="AC371C"/>
                </a:solidFill>
              </a:rPr>
              <a:t>분할</a:t>
            </a:r>
            <a:r>
              <a:rPr lang="en-US" altLang="ko-KR" sz="1050" u="sng" dirty="0">
                <a:solidFill>
                  <a:srgbClr val="AC371C"/>
                </a:solidFill>
              </a:rPr>
              <a:t>, </a:t>
            </a:r>
            <a:r>
              <a:rPr lang="ko-KR" altLang="en-US" sz="1050" u="sng" dirty="0">
                <a:solidFill>
                  <a:srgbClr val="AC371C"/>
                </a:solidFill>
              </a:rPr>
              <a:t>권한 이양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/>
              <a:t>사용자별</a:t>
            </a:r>
            <a:r>
              <a:rPr lang="en-US" altLang="ko-KR" sz="1050" dirty="0"/>
              <a:t>, IP</a:t>
            </a:r>
            <a:r>
              <a:rPr lang="ko-KR" altLang="en-US" sz="1050" dirty="0"/>
              <a:t>별</a:t>
            </a:r>
            <a:r>
              <a:rPr lang="en-US" altLang="ko-KR" sz="1050" dirty="0"/>
              <a:t>, Port</a:t>
            </a:r>
            <a:r>
              <a:rPr lang="ko-KR" altLang="en-US" sz="1050" dirty="0"/>
              <a:t>별 </a:t>
            </a:r>
            <a:r>
              <a:rPr lang="ko-KR" altLang="en-US" sz="1050" u="sng" dirty="0">
                <a:solidFill>
                  <a:srgbClr val="AC371C"/>
                </a:solidFill>
              </a:rPr>
              <a:t>접근 통제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u="sng" dirty="0">
                <a:solidFill>
                  <a:srgbClr val="AC371C"/>
                </a:solidFill>
              </a:rPr>
              <a:t>41</a:t>
            </a:r>
            <a:r>
              <a:rPr lang="ko-KR" altLang="en-US" sz="1050" u="sng" dirty="0">
                <a:solidFill>
                  <a:srgbClr val="AC371C"/>
                </a:solidFill>
              </a:rPr>
              <a:t>종 </a:t>
            </a:r>
            <a:r>
              <a:rPr lang="en-US" altLang="ko-KR" sz="1050" u="sng" dirty="0">
                <a:solidFill>
                  <a:srgbClr val="AC371C"/>
                </a:solidFill>
              </a:rPr>
              <a:t>Class</a:t>
            </a:r>
            <a:r>
              <a:rPr lang="ko-KR" altLang="en-US" sz="1050" u="sng" dirty="0">
                <a:solidFill>
                  <a:srgbClr val="AC371C"/>
                </a:solidFill>
              </a:rPr>
              <a:t>와 </a:t>
            </a:r>
            <a:r>
              <a:rPr lang="en-US" altLang="ko-KR" sz="1050" u="sng" dirty="0">
                <a:solidFill>
                  <a:srgbClr val="AC371C"/>
                </a:solidFill>
              </a:rPr>
              <a:t>21</a:t>
            </a:r>
            <a:r>
              <a:rPr lang="ko-KR" altLang="en-US" sz="1050" u="sng" dirty="0">
                <a:solidFill>
                  <a:srgbClr val="AC371C"/>
                </a:solidFill>
              </a:rPr>
              <a:t>종 </a:t>
            </a:r>
            <a:r>
              <a:rPr lang="ko-KR" altLang="en-US" sz="1050" u="sng" dirty="0" err="1">
                <a:solidFill>
                  <a:srgbClr val="AC371C"/>
                </a:solidFill>
              </a:rPr>
              <a:t>퍼미션을</a:t>
            </a:r>
            <a:r>
              <a:rPr lang="ko-KR" altLang="en-US" sz="1050" u="sng" dirty="0">
                <a:solidFill>
                  <a:srgbClr val="AC371C"/>
                </a:solidFill>
              </a:rPr>
              <a:t> </a:t>
            </a:r>
            <a:r>
              <a:rPr lang="ko-KR" altLang="en-US" sz="1050" dirty="0"/>
              <a:t>통한 자원 접근 통제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u="sng" dirty="0">
                <a:solidFill>
                  <a:srgbClr val="AC371C"/>
                </a:solidFill>
              </a:rPr>
              <a:t>중앙 관리 기능 제공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계정별</a:t>
            </a:r>
            <a:r>
              <a:rPr lang="ko-KR" altLang="en-US" sz="1050" dirty="0"/>
              <a:t> 권한 설정을 통한 </a:t>
            </a:r>
            <a:r>
              <a:rPr lang="ko-KR" altLang="en-US" sz="1050" u="sng" dirty="0">
                <a:solidFill>
                  <a:srgbClr val="AC371C"/>
                </a:solidFill>
              </a:rPr>
              <a:t>중요 시스템 로그 보호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/>
              <a:t>6</a:t>
            </a:r>
            <a:r>
              <a:rPr lang="ko-KR" altLang="en-US" sz="1050" dirty="0"/>
              <a:t>하 원칙에 의한 </a:t>
            </a:r>
            <a:r>
              <a:rPr lang="ko-KR" altLang="en-US" sz="1050" u="sng" dirty="0">
                <a:solidFill>
                  <a:srgbClr val="AC371C"/>
                </a:solidFill>
              </a:rPr>
              <a:t>감사 로그 제공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u="sng" dirty="0">
                <a:solidFill>
                  <a:srgbClr val="AC371C"/>
                </a:solidFill>
              </a:rPr>
              <a:t>Warning mode </a:t>
            </a:r>
            <a:r>
              <a:rPr lang="ko-KR" altLang="en-US" sz="1050" u="sng" dirty="0">
                <a:solidFill>
                  <a:srgbClr val="AC371C"/>
                </a:solidFill>
              </a:rPr>
              <a:t>기능을 </a:t>
            </a:r>
            <a:r>
              <a:rPr lang="ko-KR" altLang="en-US" sz="1050" dirty="0"/>
              <a:t>통한 정책의 안정성 검증</a:t>
            </a: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en-US" altLang="ko-KR" sz="1050" u="sng" dirty="0">
                <a:solidFill>
                  <a:srgbClr val="AC371C"/>
                </a:solidFill>
              </a:rPr>
              <a:t>Original ID </a:t>
            </a:r>
            <a:r>
              <a:rPr lang="ko-KR" altLang="en-US" sz="1050" u="sng" dirty="0" err="1">
                <a:solidFill>
                  <a:srgbClr val="AC371C"/>
                </a:solidFill>
              </a:rPr>
              <a:t>추적성</a:t>
            </a:r>
            <a:r>
              <a:rPr lang="ko-KR" altLang="en-US" sz="1050" u="sng" dirty="0">
                <a:solidFill>
                  <a:srgbClr val="AC371C"/>
                </a:solidFill>
              </a:rPr>
              <a:t> 확보</a:t>
            </a:r>
            <a:endParaRPr lang="en-US" altLang="ko-KR" sz="1050" u="sng" dirty="0">
              <a:solidFill>
                <a:srgbClr val="AC37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u="sng" dirty="0">
                <a:solidFill>
                  <a:srgbClr val="AC371C"/>
                </a:solidFill>
              </a:rPr>
              <a:t>Compliance </a:t>
            </a:r>
            <a:r>
              <a:rPr lang="ko-KR" altLang="en-US" sz="1050" u="sng" dirty="0">
                <a:solidFill>
                  <a:srgbClr val="AC371C"/>
                </a:solidFill>
              </a:rPr>
              <a:t>준수 기틀 마련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4153519" y="4485001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3863158"/>
            <a:ext cx="180000" cy="174316"/>
          </a:xfrm>
          <a:prstGeom prst="rect">
            <a:avLst/>
          </a:prstGeom>
          <a:noFill/>
        </p:spPr>
      </p:pic>
      <p:pic>
        <p:nvPicPr>
          <p:cNvPr id="23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4079296"/>
            <a:ext cx="180000" cy="174316"/>
          </a:xfrm>
          <a:prstGeom prst="rect">
            <a:avLst/>
          </a:prstGeom>
          <a:noFill/>
        </p:spPr>
      </p:pic>
      <p:pic>
        <p:nvPicPr>
          <p:cNvPr id="24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4309526"/>
            <a:ext cx="180000" cy="174316"/>
          </a:xfrm>
          <a:prstGeom prst="rect">
            <a:avLst/>
          </a:prstGeom>
          <a:noFill/>
        </p:spPr>
      </p:pic>
      <p:pic>
        <p:nvPicPr>
          <p:cNvPr id="2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4560188"/>
            <a:ext cx="180000" cy="174316"/>
          </a:xfrm>
          <a:prstGeom prst="rect">
            <a:avLst/>
          </a:prstGeom>
          <a:noFill/>
        </p:spPr>
      </p:pic>
      <p:pic>
        <p:nvPicPr>
          <p:cNvPr id="2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5018826"/>
            <a:ext cx="180000" cy="174316"/>
          </a:xfrm>
          <a:prstGeom prst="rect">
            <a:avLst/>
          </a:prstGeom>
          <a:noFill/>
        </p:spPr>
      </p:pic>
      <p:pic>
        <p:nvPicPr>
          <p:cNvPr id="2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5273420"/>
            <a:ext cx="180000" cy="174316"/>
          </a:xfrm>
          <a:prstGeom prst="rect">
            <a:avLst/>
          </a:prstGeom>
          <a:noFill/>
        </p:spPr>
      </p:pic>
      <p:grpSp>
        <p:nvGrpSpPr>
          <p:cNvPr id="28" name="그룹 27"/>
          <p:cNvGrpSpPr/>
          <p:nvPr/>
        </p:nvGrpSpPr>
        <p:grpSpPr>
          <a:xfrm>
            <a:off x="242545" y="3761771"/>
            <a:ext cx="4381271" cy="2273699"/>
            <a:chOff x="242545" y="3582894"/>
            <a:chExt cx="4381271" cy="2273699"/>
          </a:xfrm>
        </p:grpSpPr>
        <p:sp>
          <p:nvSpPr>
            <p:cNvPr id="29" name="TextBox 28"/>
            <p:cNvSpPr txBox="1"/>
            <p:nvPr/>
          </p:nvSpPr>
          <p:spPr>
            <a:xfrm>
              <a:off x="337542" y="3582894"/>
              <a:ext cx="4286274" cy="2273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50" dirty="0"/>
                <a:t>슈퍼유저 통제의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세밀한 시스템 접근 통제의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세밀한 시스템 자원 접근 통제의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다수 서버에 대한 일괄 관리 기능 부재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시스템 로그의 조작 가능성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감사 자료 로서의 로그의 미흡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점진적 정책 관리의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ko-KR" altLang="en-US" sz="1050" dirty="0"/>
                <a:t>책임 </a:t>
              </a:r>
              <a:r>
                <a:rPr lang="ko-KR" altLang="en-US" sz="1050" dirty="0" err="1"/>
                <a:t>추적성</a:t>
              </a:r>
              <a:r>
                <a:rPr lang="ko-KR" altLang="en-US" sz="1050" dirty="0"/>
                <a:t> 확보의 어려움</a:t>
              </a:r>
              <a:endParaRPr lang="en-US" altLang="ko-KR" sz="1050" dirty="0"/>
            </a:p>
            <a:p>
              <a:pPr>
                <a:lnSpc>
                  <a:spcPct val="150000"/>
                </a:lnSpc>
              </a:pPr>
              <a:r>
                <a:rPr lang="en-US" altLang="ko-KR" sz="1050" dirty="0"/>
                <a:t>Compliance </a:t>
              </a:r>
              <a:r>
                <a:rPr lang="ko-KR" altLang="en-US" sz="1050" dirty="0"/>
                <a:t>대응 미흡</a:t>
              </a:r>
              <a:endParaRPr lang="en-US" altLang="ko-KR" sz="1050" dirty="0"/>
            </a:p>
          </p:txBody>
        </p:sp>
        <p:pic>
          <p:nvPicPr>
            <p:cNvPr id="30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64690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389074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13458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37842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622263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4853911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D:\PPT\문서표준화\로고및클립아트\클립아트\basic_icon\app_13_1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45" y="5107959"/>
              <a:ext cx="180000" cy="19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67" y="4788125"/>
            <a:ext cx="180000" cy="174316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sp>
        <p:nvSpPr>
          <p:cNvPr id="92" name="TextBox 91"/>
          <p:cNvSpPr txBox="1"/>
          <p:nvPr/>
        </p:nvSpPr>
        <p:spPr bwMode="gray">
          <a:xfrm>
            <a:off x="878326" y="14498"/>
            <a:ext cx="374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CA-Broadcom PIM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93" name="한쪽 모서리가 잘린 사각형 92"/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07.</a:t>
            </a:r>
            <a:endParaRPr lang="ko-KR" altLang="en-US" sz="2800" b="1" dirty="0"/>
          </a:p>
        </p:txBody>
      </p:sp>
      <p:pic>
        <p:nvPicPr>
          <p:cNvPr id="98" name="Picture 6">
            <a:extLst>
              <a:ext uri="{FF2B5EF4-FFF2-40B4-BE49-F238E27FC236}">
                <a16:creationId xmlns:a16="http://schemas.microsoft.com/office/drawing/2014/main" id="{B2D46EC0-8692-410E-A329-A15BE150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19" y="6155842"/>
            <a:ext cx="571660" cy="27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03BA2749-F2FB-43D5-805A-13946379B391}"/>
              </a:ext>
            </a:extLst>
          </p:cNvPr>
          <p:cNvSpPr/>
          <p:nvPr/>
        </p:nvSpPr>
        <p:spPr>
          <a:xfrm>
            <a:off x="256032" y="2100517"/>
            <a:ext cx="8586216" cy="119786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9" name="모서리가 둥근 직사각형 4">
            <a:extLst>
              <a:ext uri="{FF2B5EF4-FFF2-40B4-BE49-F238E27FC236}">
                <a16:creationId xmlns:a16="http://schemas.microsoft.com/office/drawing/2014/main" id="{D2B0E443-8DD2-40D0-A312-C8B107AE90EF}"/>
              </a:ext>
            </a:extLst>
          </p:cNvPr>
          <p:cNvSpPr/>
          <p:nvPr/>
        </p:nvSpPr>
        <p:spPr>
          <a:xfrm>
            <a:off x="1179576" y="2237657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시스템 진입 통제</a:t>
            </a:r>
          </a:p>
        </p:txBody>
      </p:sp>
      <p:sp>
        <p:nvSpPr>
          <p:cNvPr id="70" name="모서리가 둥근 직사각형 21">
            <a:extLst>
              <a:ext uri="{FF2B5EF4-FFF2-40B4-BE49-F238E27FC236}">
                <a16:creationId xmlns:a16="http://schemas.microsoft.com/office/drawing/2014/main" id="{519C8BD8-498A-4CE3-9E51-6CAE5C9F8655}"/>
              </a:ext>
            </a:extLst>
          </p:cNvPr>
          <p:cNvSpPr/>
          <p:nvPr/>
        </p:nvSpPr>
        <p:spPr>
          <a:xfrm>
            <a:off x="3110123" y="2237657"/>
            <a:ext cx="1692000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시스템 자원 접근 통제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sp>
        <p:nvSpPr>
          <p:cNvPr id="71" name="모서리가 둥근 직사각형 22">
            <a:extLst>
              <a:ext uri="{FF2B5EF4-FFF2-40B4-BE49-F238E27FC236}">
                <a16:creationId xmlns:a16="http://schemas.microsoft.com/office/drawing/2014/main" id="{C0A4224D-FB11-492D-B295-583754E7ACC6}"/>
              </a:ext>
            </a:extLst>
          </p:cNvPr>
          <p:cNvSpPr/>
          <p:nvPr/>
        </p:nvSpPr>
        <p:spPr>
          <a:xfrm>
            <a:off x="5040670" y="2237657"/>
            <a:ext cx="1692000" cy="540000"/>
          </a:xfrm>
          <a:prstGeom prst="roundRect">
            <a:avLst/>
          </a:prstGeom>
          <a:solidFill>
            <a:srgbClr val="AB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중앙 관리</a:t>
            </a:r>
          </a:p>
        </p:txBody>
      </p:sp>
      <p:sp>
        <p:nvSpPr>
          <p:cNvPr id="72" name="모서리가 둥근 직사각형 23">
            <a:extLst>
              <a:ext uri="{FF2B5EF4-FFF2-40B4-BE49-F238E27FC236}">
                <a16:creationId xmlns:a16="http://schemas.microsoft.com/office/drawing/2014/main" id="{A2719EF2-EB26-4FFC-9C58-729976FC5562}"/>
              </a:ext>
            </a:extLst>
          </p:cNvPr>
          <p:cNvSpPr/>
          <p:nvPr/>
        </p:nvSpPr>
        <p:spPr>
          <a:xfrm>
            <a:off x="6971216" y="2242239"/>
            <a:ext cx="1691897" cy="540000"/>
          </a:xfrm>
          <a:prstGeom prst="roundRect">
            <a:avLst/>
          </a:prstGeom>
          <a:noFill/>
          <a:ln>
            <a:solidFill>
              <a:srgbClr val="54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</a:rPr>
              <a:t>감사 및 </a:t>
            </a:r>
            <a:r>
              <a:rPr lang="ko-KR" altLang="en-US" sz="1000" b="1" dirty="0" err="1">
                <a:solidFill>
                  <a:prstClr val="black"/>
                </a:solidFill>
              </a:rPr>
              <a:t>증적</a:t>
            </a:r>
            <a:endParaRPr lang="en-US" altLang="ko-KR" sz="1000" b="1" dirty="0">
              <a:solidFill>
                <a:prstClr val="black"/>
              </a:solidFill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01EF0CDF-5140-4458-9148-3A18DD429165}"/>
              </a:ext>
            </a:extLst>
          </p:cNvPr>
          <p:cNvGrpSpPr/>
          <p:nvPr/>
        </p:nvGrpSpPr>
        <p:grpSpPr>
          <a:xfrm>
            <a:off x="445480" y="2913965"/>
            <a:ext cx="1440000" cy="288000"/>
            <a:chOff x="321859" y="2700782"/>
            <a:chExt cx="1440000" cy="288000"/>
          </a:xfrm>
        </p:grpSpPr>
        <p:sp>
          <p:nvSpPr>
            <p:cNvPr id="74" name="모서리가 둥근 직사각형 6">
              <a:extLst>
                <a:ext uri="{FF2B5EF4-FFF2-40B4-BE49-F238E27FC236}">
                  <a16:creationId xmlns:a16="http://schemas.microsoft.com/office/drawing/2014/main" id="{370AE538-10C1-4C8A-996F-28F0EAF2C549}"/>
                </a:ext>
              </a:extLst>
            </p:cNvPr>
            <p:cNvSpPr/>
            <p:nvPr/>
          </p:nvSpPr>
          <p:spPr>
            <a:xfrm>
              <a:off x="321859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커널 레벨의 접근통제</a:t>
              </a:r>
            </a:p>
          </p:txBody>
        </p: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44263250-692F-4E42-BBF9-442FCAD919A1}"/>
                </a:ext>
              </a:extLst>
            </p:cNvPr>
            <p:cNvCxnSpPr/>
            <p:nvPr/>
          </p:nvCxnSpPr>
          <p:spPr>
            <a:xfrm>
              <a:off x="435525" y="2973769"/>
              <a:ext cx="1173819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3021FD5-7F8A-40DF-A1B6-7CFF17342A42}"/>
              </a:ext>
            </a:extLst>
          </p:cNvPr>
          <p:cNvGrpSpPr/>
          <p:nvPr/>
        </p:nvGrpSpPr>
        <p:grpSpPr>
          <a:xfrm>
            <a:off x="2109998" y="2913965"/>
            <a:ext cx="1440000" cy="288000"/>
            <a:chOff x="1765297" y="2700782"/>
            <a:chExt cx="1440000" cy="288000"/>
          </a:xfrm>
        </p:grpSpPr>
        <p:sp>
          <p:nvSpPr>
            <p:cNvPr id="77" name="모서리가 둥근 직사각형 26">
              <a:extLst>
                <a:ext uri="{FF2B5EF4-FFF2-40B4-BE49-F238E27FC236}">
                  <a16:creationId xmlns:a16="http://schemas.microsoft.com/office/drawing/2014/main" id="{BA1C5700-6E32-491A-A7A4-796DE5256A3F}"/>
                </a:ext>
              </a:extLst>
            </p:cNvPr>
            <p:cNvSpPr/>
            <p:nvPr/>
          </p:nvSpPr>
          <p:spPr>
            <a:xfrm>
              <a:off x="1765297" y="2700782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특권 계정 권한 통제</a:t>
              </a: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7C74575E-7472-425D-BA8D-9421F5F8F4E4}"/>
                </a:ext>
              </a:extLst>
            </p:cNvPr>
            <p:cNvCxnSpPr/>
            <p:nvPr/>
          </p:nvCxnSpPr>
          <p:spPr>
            <a:xfrm>
              <a:off x="1873165" y="2973769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BEF19DE3-75F9-4A6B-909B-BE45A8D52E9E}"/>
              </a:ext>
            </a:extLst>
          </p:cNvPr>
          <p:cNvGrpSpPr/>
          <p:nvPr/>
        </p:nvGrpSpPr>
        <p:grpSpPr>
          <a:xfrm>
            <a:off x="3774517" y="2930258"/>
            <a:ext cx="1632056" cy="255414"/>
            <a:chOff x="3100735" y="2718355"/>
            <a:chExt cx="1632056" cy="255414"/>
          </a:xfrm>
        </p:grpSpPr>
        <p:sp>
          <p:nvSpPr>
            <p:cNvPr id="80" name="모서리가 둥근 직사각형 27">
              <a:extLst>
                <a:ext uri="{FF2B5EF4-FFF2-40B4-BE49-F238E27FC236}">
                  <a16:creationId xmlns:a16="http://schemas.microsoft.com/office/drawing/2014/main" id="{72D90D31-76C1-4F22-BAD1-B08C82508F25}"/>
                </a:ext>
              </a:extLst>
            </p:cNvPr>
            <p:cNvSpPr/>
            <p:nvPr/>
          </p:nvSpPr>
          <p:spPr>
            <a:xfrm>
              <a:off x="3100735" y="2718355"/>
              <a:ext cx="1632056" cy="252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명령어 통제</a:t>
              </a: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E51EDF38-BB68-4F93-B21A-9F8388AA9DE9}"/>
                </a:ext>
              </a:extLst>
            </p:cNvPr>
            <p:cNvCxnSpPr/>
            <p:nvPr/>
          </p:nvCxnSpPr>
          <p:spPr>
            <a:xfrm>
              <a:off x="3227493" y="2973769"/>
              <a:ext cx="141283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1CFE917-9618-416D-A224-2CDE9446E498}"/>
              </a:ext>
            </a:extLst>
          </p:cNvPr>
          <p:cNvGrpSpPr/>
          <p:nvPr/>
        </p:nvGrpSpPr>
        <p:grpSpPr>
          <a:xfrm>
            <a:off x="5631092" y="2913965"/>
            <a:ext cx="1440000" cy="288000"/>
            <a:chOff x="5691943" y="2678824"/>
            <a:chExt cx="1440000" cy="288000"/>
          </a:xfrm>
        </p:grpSpPr>
        <p:sp>
          <p:nvSpPr>
            <p:cNvPr id="83" name="모서리가 둥근 직사각형 29">
              <a:extLst>
                <a:ext uri="{FF2B5EF4-FFF2-40B4-BE49-F238E27FC236}">
                  <a16:creationId xmlns:a16="http://schemas.microsoft.com/office/drawing/2014/main" id="{959D6321-5623-4138-8D8F-1CEFB9850F28}"/>
                </a:ext>
              </a:extLst>
            </p:cNvPr>
            <p:cNvSpPr/>
            <p:nvPr/>
          </p:nvSpPr>
          <p:spPr>
            <a:xfrm>
              <a:off x="5691943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패스워드 정책 관리</a:t>
              </a:r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251E125F-1EF2-47E3-8709-9CD0E800BB34}"/>
                </a:ext>
              </a:extLst>
            </p:cNvPr>
            <p:cNvCxnSpPr/>
            <p:nvPr/>
          </p:nvCxnSpPr>
          <p:spPr>
            <a:xfrm>
              <a:off x="5816893" y="2951811"/>
              <a:ext cx="1173819" cy="0"/>
            </a:xfrm>
            <a:prstGeom prst="line">
              <a:avLst/>
            </a:prstGeom>
            <a:ln w="57150">
              <a:solidFill>
                <a:srgbClr val="00A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8084C606-DF10-49F4-B50C-23514742A1CD}"/>
              </a:ext>
            </a:extLst>
          </p:cNvPr>
          <p:cNvGrpSpPr/>
          <p:nvPr/>
        </p:nvGrpSpPr>
        <p:grpSpPr>
          <a:xfrm>
            <a:off x="7295610" y="2913965"/>
            <a:ext cx="1440000" cy="288000"/>
            <a:chOff x="7365460" y="2678824"/>
            <a:chExt cx="1440000" cy="288000"/>
          </a:xfrm>
        </p:grpSpPr>
        <p:sp>
          <p:nvSpPr>
            <p:cNvPr id="86" name="모서리가 둥근 직사각형 30">
              <a:extLst>
                <a:ext uri="{FF2B5EF4-FFF2-40B4-BE49-F238E27FC236}">
                  <a16:creationId xmlns:a16="http://schemas.microsoft.com/office/drawing/2014/main" id="{3550929B-46A5-46E6-8211-24D6C14CAB3B}"/>
                </a:ext>
              </a:extLst>
            </p:cNvPr>
            <p:cNvSpPr/>
            <p:nvPr/>
          </p:nvSpPr>
          <p:spPr>
            <a:xfrm>
              <a:off x="7365460" y="2678824"/>
              <a:ext cx="1440000" cy="288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solidFill>
                    <a:prstClr val="black"/>
                  </a:solidFill>
                </a:rPr>
                <a:t>점진적 정책 관리</a:t>
              </a:r>
            </a:p>
          </p:txBody>
        </p: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49A1AABD-C9D6-4878-8E5F-EE8E2A3C7593}"/>
                </a:ext>
              </a:extLst>
            </p:cNvPr>
            <p:cNvCxnSpPr/>
            <p:nvPr/>
          </p:nvCxnSpPr>
          <p:spPr>
            <a:xfrm>
              <a:off x="7474877" y="2951811"/>
              <a:ext cx="1173600" cy="0"/>
            </a:xfrm>
            <a:prstGeom prst="line">
              <a:avLst/>
            </a:prstGeom>
            <a:ln w="57150">
              <a:solidFill>
                <a:srgbClr val="54BB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F04B606-806D-4B0B-8AF0-3F0241A1B34C}"/>
              </a:ext>
            </a:extLst>
          </p:cNvPr>
          <p:cNvGrpSpPr/>
          <p:nvPr/>
        </p:nvGrpSpPr>
        <p:grpSpPr>
          <a:xfrm>
            <a:off x="239496" y="2066899"/>
            <a:ext cx="922151" cy="821291"/>
            <a:chOff x="498062" y="2084686"/>
            <a:chExt cx="896291" cy="841500"/>
          </a:xfrm>
        </p:grpSpPr>
        <p:pic>
          <p:nvPicPr>
            <p:cNvPr id="89" name="Picture 5" descr="G:\Work\작업\PNG\중요.png">
              <a:extLst>
                <a:ext uri="{FF2B5EF4-FFF2-40B4-BE49-F238E27FC236}">
                  <a16:creationId xmlns:a16="http://schemas.microsoft.com/office/drawing/2014/main" id="{CBBF2148-AFD6-4DCF-B016-1F6BED415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62" y="2084686"/>
              <a:ext cx="882682" cy="84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Rectangle 97">
              <a:extLst>
                <a:ext uri="{FF2B5EF4-FFF2-40B4-BE49-F238E27FC236}">
                  <a16:creationId xmlns:a16="http://schemas.microsoft.com/office/drawing/2014/main" id="{4C1F6E83-DE41-4E15-B47B-09D79BE7C4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7336" y="2174543"/>
              <a:ext cx="887017" cy="73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cene3d>
                <a:camera prst="orthographicFront"/>
                <a:lightRig rig="threePt" dir="t"/>
              </a:scene3d>
              <a:sp3d contourW="25400">
                <a:bevelT w="1270"/>
                <a:contourClr>
                  <a:srgbClr val="3F1E03"/>
                </a:contourClr>
              </a:sp3d>
            </a:bodyPr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buClr>
                  <a:srgbClr val="0000FF"/>
                </a:buClr>
                <a:defRPr/>
              </a:pPr>
              <a:r>
                <a:rPr lang="en-US" altLang="ko-KR" sz="1000" b="1" dirty="0" err="1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EndPoint</a:t>
              </a:r>
              <a:r>
                <a:rPr lang="ko-KR" altLang="en-US" sz="1000" b="1" dirty="0">
                  <a:gradFill>
                    <a:gsLst>
                      <a:gs pos="0">
                        <a:srgbClr val="FFFF00"/>
                      </a:gs>
                      <a:gs pos="100000">
                        <a:srgbClr val="FFC000"/>
                      </a:gs>
                    </a:gsLst>
                    <a:lin ang="5400000" scaled="0"/>
                  </a:gra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기반 보안 솔루션</a:t>
              </a:r>
              <a:endParaRPr lang="en-US" altLang="ko-KR" sz="1000" b="1" dirty="0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91" name="Picture 12" descr="http://www.samsung.com/common/img/logo.png">
            <a:extLst>
              <a:ext uri="{FF2B5EF4-FFF2-40B4-BE49-F238E27FC236}">
                <a16:creationId xmlns:a16="http://schemas.microsoft.com/office/drawing/2014/main" id="{BA1EB4F6-C360-4E0C-8F72-02365C29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396" y="6270175"/>
            <a:ext cx="588535" cy="1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6BBC4962-7EA5-41FD-A809-B01BAEF8D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29" y="6548862"/>
            <a:ext cx="964561" cy="210799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45E2C5A7-BC79-46B6-9251-AE1CFBEA8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50" y="6569857"/>
            <a:ext cx="803349" cy="265106"/>
          </a:xfrm>
          <a:prstGeom prst="rect">
            <a:avLst/>
          </a:prstGeom>
        </p:spPr>
      </p:pic>
      <p:pic>
        <p:nvPicPr>
          <p:cNvPr id="102" name="Picture 2" descr="C:\Users\피티인 임수연\Desktop\png2\32\03.png">
            <a:extLst>
              <a:ext uri="{FF2B5EF4-FFF2-40B4-BE49-F238E27FC236}">
                <a16:creationId xmlns:a16="http://schemas.microsoft.com/office/drawing/2014/main" id="{10F8B3D4-B020-4C4A-82D2-777345AC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72" y="6489095"/>
            <a:ext cx="1127314" cy="360000"/>
          </a:xfrm>
          <a:prstGeom prst="rect">
            <a:avLst/>
          </a:prstGeom>
          <a:noFill/>
        </p:spPr>
      </p:pic>
      <p:pic>
        <p:nvPicPr>
          <p:cNvPr id="103" name="Picture 2" descr="C:\Users\피티인 임수연\Desktop\png2\32\04.png">
            <a:extLst>
              <a:ext uri="{FF2B5EF4-FFF2-40B4-BE49-F238E27FC236}">
                <a16:creationId xmlns:a16="http://schemas.microsoft.com/office/drawing/2014/main" id="{8391E212-0AEB-44DF-869B-6B4314C4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646" y="6130104"/>
            <a:ext cx="1109933" cy="400111"/>
          </a:xfrm>
          <a:prstGeom prst="rect">
            <a:avLst/>
          </a:prstGeom>
          <a:noFill/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50C5ACF0-8397-4ABC-AA69-6F0875338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695981"/>
            <a:ext cx="2111757" cy="400111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FD81B475-B9C4-4BC6-949E-108F979127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85" y="6170116"/>
            <a:ext cx="1196819" cy="314714"/>
          </a:xfrm>
          <a:prstGeom prst="rect">
            <a:avLst/>
          </a:prstGeom>
        </p:spPr>
      </p:pic>
      <p:pic>
        <p:nvPicPr>
          <p:cNvPr id="104" name="그림 103">
            <a:extLst>
              <a:ext uri="{FF2B5EF4-FFF2-40B4-BE49-F238E27FC236}">
                <a16:creationId xmlns:a16="http://schemas.microsoft.com/office/drawing/2014/main" id="{D0F64582-D039-4BA1-94C9-9F21450F24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65" y="6498834"/>
            <a:ext cx="1127314" cy="299210"/>
          </a:xfrm>
          <a:prstGeom prst="rect">
            <a:avLst/>
          </a:prstGeom>
        </p:spPr>
      </p:pic>
      <p:pic>
        <p:nvPicPr>
          <p:cNvPr id="106" name="그림 105">
            <a:extLst>
              <a:ext uri="{FF2B5EF4-FFF2-40B4-BE49-F238E27FC236}">
                <a16:creationId xmlns:a16="http://schemas.microsoft.com/office/drawing/2014/main" id="{DE8613AE-64FA-43BD-99CA-F9105858E3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04" y="6193145"/>
            <a:ext cx="1071508" cy="277999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A473160E-9025-41BC-B72C-B43F223D25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1" y="6513286"/>
            <a:ext cx="1069096" cy="250182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EC9765D2-33C0-432D-8B03-734DABEA9F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79" y="6213927"/>
            <a:ext cx="1000312" cy="284206"/>
          </a:xfrm>
          <a:prstGeom prst="rect">
            <a:avLst/>
          </a:prstGeom>
        </p:spPr>
      </p:pic>
      <p:pic>
        <p:nvPicPr>
          <p:cNvPr id="112" name="그림 111">
            <a:extLst>
              <a:ext uri="{FF2B5EF4-FFF2-40B4-BE49-F238E27FC236}">
                <a16:creationId xmlns:a16="http://schemas.microsoft.com/office/drawing/2014/main" id="{741D9C88-9200-400D-A5E1-FB046C0605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12" y="6193003"/>
            <a:ext cx="1069096" cy="383239"/>
          </a:xfrm>
          <a:prstGeom prst="rect">
            <a:avLst/>
          </a:prstGeom>
        </p:spPr>
      </p:pic>
      <p:pic>
        <p:nvPicPr>
          <p:cNvPr id="114" name="그림 113">
            <a:extLst>
              <a:ext uri="{FF2B5EF4-FFF2-40B4-BE49-F238E27FC236}">
                <a16:creationId xmlns:a16="http://schemas.microsoft.com/office/drawing/2014/main" id="{A4CE4858-E7E5-4A6C-B830-7DF506D86D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2" y="6469105"/>
            <a:ext cx="1039656" cy="333592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7184C145-39FE-430E-B132-A33A38CB967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69" y="6175719"/>
            <a:ext cx="991331" cy="288749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8753C3ED-CA8E-4356-BE1B-81EA88F9E6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8" y="6498833"/>
            <a:ext cx="706565" cy="307691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917B7ADB-582F-4F84-9B03-B8C08A49BF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70" y="6487532"/>
            <a:ext cx="1039656" cy="322287"/>
          </a:xfrm>
          <a:prstGeom prst="rect">
            <a:avLst/>
          </a:prstGeom>
        </p:spPr>
      </p:pic>
      <p:pic>
        <p:nvPicPr>
          <p:cNvPr id="94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8" y="5528444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51" y="5537330"/>
            <a:ext cx="180000" cy="174316"/>
          </a:xfrm>
          <a:prstGeom prst="rect">
            <a:avLst/>
          </a:prstGeom>
          <a:noFill/>
        </p:spPr>
      </p:pic>
      <p:pic>
        <p:nvPicPr>
          <p:cNvPr id="96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1" y="5765511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84" y="5765933"/>
            <a:ext cx="180000" cy="174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71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97036" y="1202472"/>
            <a:ext cx="8794856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맑은 고딕" panose="020B0503020000020004" pitchFamily="50" charset="-127"/>
              </a:rPr>
              <a:t>Active Roles</a:t>
            </a:r>
            <a:r>
              <a:rPr lang="ko-KR" altLang="en-US" sz="1100" dirty="0">
                <a:latin typeface="맑은 고딕" panose="020B0503020000020004" pitchFamily="50" charset="-127"/>
              </a:rPr>
              <a:t>는 </a:t>
            </a:r>
            <a:r>
              <a:rPr lang="en-US" altLang="ko-KR" sz="1100" dirty="0">
                <a:latin typeface="맑은 고딕" panose="020B0503020000020004" pitchFamily="50" charset="-127"/>
              </a:rPr>
              <a:t>HR </a:t>
            </a:r>
            <a:r>
              <a:rPr lang="ko-KR" altLang="en-US" sz="1100" dirty="0">
                <a:latin typeface="맑은 고딕" panose="020B0503020000020004" pitchFamily="50" charset="-127"/>
              </a:rPr>
              <a:t>데이터의 입사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부서이동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퇴사에 대한 정보를 </a:t>
            </a:r>
            <a:r>
              <a:rPr lang="en-US" altLang="ko-KR" sz="1100" dirty="0">
                <a:latin typeface="맑은 고딕" panose="020B0503020000020004" pitchFamily="50" charset="-127"/>
              </a:rPr>
              <a:t>AD </a:t>
            </a:r>
            <a:r>
              <a:rPr lang="ko-KR" altLang="en-US" sz="1100" dirty="0">
                <a:latin typeface="맑은 고딕" panose="020B0503020000020004" pitchFamily="50" charset="-127"/>
              </a:rPr>
              <a:t>계정과</a:t>
            </a:r>
            <a:r>
              <a:rPr lang="en-US" altLang="ko-KR" sz="1100" dirty="0">
                <a:latin typeface="맑은 고딕" panose="020B0503020000020004" pitchFamily="50" charset="-127"/>
              </a:rPr>
              <a:t> </a:t>
            </a:r>
            <a:r>
              <a:rPr lang="ko-KR" altLang="en-US" sz="1100" dirty="0">
                <a:latin typeface="맑은 고딕" panose="020B0503020000020004" pitchFamily="50" charset="-127"/>
              </a:rPr>
              <a:t>동기화 하며</a:t>
            </a:r>
            <a:r>
              <a:rPr lang="en-US" altLang="ko-KR" sz="1100" dirty="0">
                <a:latin typeface="맑은 고딕" panose="020B0503020000020004" pitchFamily="50" charset="-127"/>
              </a:rPr>
              <a:t>,</a:t>
            </a:r>
            <a:r>
              <a:rPr lang="ko-KR" altLang="en-US" sz="1100" dirty="0">
                <a:latin typeface="맑은 고딕" panose="020B0503020000020004" pitchFamily="50" charset="-127"/>
              </a:rPr>
              <a:t> </a:t>
            </a:r>
            <a:r>
              <a:rPr lang="en-US" altLang="ko-KR" sz="1100" dirty="0">
                <a:latin typeface="맑은 고딕" panose="020B0503020000020004" pitchFamily="50" charset="-127"/>
              </a:rPr>
              <a:t>Exchange</a:t>
            </a:r>
            <a:r>
              <a:rPr lang="ko-KR" altLang="en-US" sz="1100" dirty="0">
                <a:latin typeface="맑은 고딕" panose="020B0503020000020004" pitchFamily="50" charset="-127"/>
              </a:rPr>
              <a:t> 메일 사서함 등에 대한 </a:t>
            </a:r>
            <a:r>
              <a:rPr lang="ko-KR" altLang="en-US" sz="1100" dirty="0" err="1">
                <a:latin typeface="맑은 고딕" panose="020B0503020000020004" pitchFamily="50" charset="-127"/>
              </a:rPr>
              <a:t>프로비저닝과</a:t>
            </a:r>
            <a:r>
              <a:rPr lang="ko-KR" altLang="en-US" sz="1100" dirty="0">
                <a:latin typeface="맑은 고딕" panose="020B0503020000020004" pitchFamily="50" charset="-127"/>
              </a:rPr>
              <a:t> </a:t>
            </a:r>
            <a:br>
              <a:rPr lang="en-US" altLang="ko-KR" sz="1100" dirty="0">
                <a:latin typeface="맑은 고딕" panose="020B0503020000020004" pitchFamily="50" charset="-127"/>
              </a:rPr>
            </a:br>
            <a:r>
              <a:rPr lang="ko-KR" altLang="en-US" sz="1100" dirty="0" err="1">
                <a:latin typeface="맑은 고딕" panose="020B0503020000020004" pitchFamily="50" charset="-127"/>
              </a:rPr>
              <a:t>디프로비저닝을</a:t>
            </a:r>
            <a:r>
              <a:rPr lang="ko-KR" altLang="en-US" sz="1100" dirty="0">
                <a:latin typeface="맑은 고딕" panose="020B0503020000020004" pitchFamily="50" charset="-127"/>
              </a:rPr>
              <a:t> 통해 완벽한 자동화를 지원합니다</a:t>
            </a:r>
            <a:r>
              <a:rPr lang="en-US" altLang="ko-KR" sz="1100" dirty="0"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맑은 고딕" panose="020B0503020000020004" pitchFamily="50" charset="-127"/>
              </a:rPr>
              <a:t>Azure, On-Prem AD</a:t>
            </a:r>
            <a:r>
              <a:rPr lang="ko-KR" altLang="en-US" sz="1100" dirty="0">
                <a:latin typeface="맑은 고딕" panose="020B0503020000020004" pitchFamily="50" charset="-127"/>
              </a:rPr>
              <a:t>환경에서 정책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감사</a:t>
            </a:r>
            <a:r>
              <a:rPr lang="en-US" altLang="ko-KR" sz="1100" dirty="0">
                <a:latin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</a:rPr>
              <a:t>관리에 대한 통합 관리를 위한 </a:t>
            </a:r>
            <a:r>
              <a:rPr lang="en-US" altLang="ko-KR" sz="1100" dirty="0">
                <a:latin typeface="맑은 고딕" panose="020B0503020000020004" pitchFamily="50" charset="-127"/>
              </a:rPr>
              <a:t>AD</a:t>
            </a:r>
            <a:r>
              <a:rPr lang="ko-KR" altLang="en-US" sz="1100" dirty="0">
                <a:latin typeface="맑은 고딕" panose="020B0503020000020004" pitchFamily="50" charset="-127"/>
              </a:rPr>
              <a:t>계정관리 및 자동화 솔루션 입니다</a:t>
            </a:r>
            <a:r>
              <a:rPr lang="en-US" altLang="ko-KR" sz="1100" dirty="0">
                <a:latin typeface="맑은 고딕" panose="020B0503020000020004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901" y="3522758"/>
            <a:ext cx="4284000" cy="2541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23816" y="3522758"/>
            <a:ext cx="4320000" cy="2541085"/>
          </a:xfrm>
          <a:prstGeom prst="rect">
            <a:avLst/>
          </a:prstGeom>
          <a:solidFill>
            <a:srgbClr val="EED7D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00" b="1">
              <a:solidFill>
                <a:srgbClr val="C00000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931" y="4044010"/>
            <a:ext cx="3357009" cy="1762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제한된 </a:t>
            </a:r>
            <a:r>
              <a:rPr lang="en-US" altLang="ko-KR" sz="1050" dirty="0">
                <a:solidFill>
                  <a:prstClr val="black"/>
                </a:solidFill>
              </a:rPr>
              <a:t>HR </a:t>
            </a:r>
            <a:r>
              <a:rPr lang="ko-KR" altLang="en-US" sz="1050" dirty="0">
                <a:solidFill>
                  <a:prstClr val="black"/>
                </a:solidFill>
              </a:rPr>
              <a:t>정보에서 </a:t>
            </a:r>
            <a:r>
              <a:rPr lang="en-US" altLang="ko-KR" sz="1050" dirty="0">
                <a:solidFill>
                  <a:prstClr val="black"/>
                </a:solidFill>
              </a:rPr>
              <a:t>AD</a:t>
            </a:r>
            <a:r>
              <a:rPr lang="ko-KR" altLang="en-US" sz="1050" dirty="0">
                <a:solidFill>
                  <a:prstClr val="black"/>
                </a:solidFill>
              </a:rPr>
              <a:t>로의 단일 동기화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시스템</a:t>
            </a:r>
            <a:r>
              <a:rPr lang="en-US" altLang="ko-KR" sz="1050" dirty="0">
                <a:solidFill>
                  <a:prstClr val="black"/>
                </a:solidFill>
              </a:rPr>
              <a:t> </a:t>
            </a:r>
            <a:r>
              <a:rPr lang="ko-KR" altLang="en-US" sz="1050" dirty="0">
                <a:solidFill>
                  <a:prstClr val="black"/>
                </a:solidFill>
              </a:rPr>
              <a:t>변경이나 요건 변경에 대해서 개발이나 </a:t>
            </a:r>
            <a:br>
              <a:rPr lang="en-US" altLang="ko-KR" sz="1050" dirty="0">
                <a:solidFill>
                  <a:prstClr val="black"/>
                </a:solidFill>
              </a:rPr>
            </a:br>
            <a:r>
              <a:rPr lang="en-US" altLang="ko-KR" sz="1050" dirty="0">
                <a:solidFill>
                  <a:prstClr val="black"/>
                </a:solidFill>
              </a:rPr>
              <a:t> </a:t>
            </a:r>
            <a:r>
              <a:rPr lang="ko-KR" altLang="en-US" sz="1050" dirty="0">
                <a:solidFill>
                  <a:prstClr val="black"/>
                </a:solidFill>
              </a:rPr>
              <a:t>복잡한 커스터마이징 필요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</a:rPr>
              <a:t>프로비저닝와</a:t>
            </a:r>
            <a:r>
              <a:rPr lang="ko-KR" altLang="en-US" sz="1050" dirty="0">
                <a:solidFill>
                  <a:prstClr val="black"/>
                </a:solidFill>
              </a:rPr>
              <a:t> </a:t>
            </a:r>
            <a:r>
              <a:rPr lang="ko-KR" altLang="en-US" sz="1050" dirty="0" err="1">
                <a:solidFill>
                  <a:prstClr val="black"/>
                </a:solidFill>
              </a:rPr>
              <a:t>디프로비저닝을</a:t>
            </a:r>
            <a:r>
              <a:rPr lang="ko-KR" altLang="en-US" sz="1050" dirty="0">
                <a:solidFill>
                  <a:prstClr val="black"/>
                </a:solidFill>
              </a:rPr>
              <a:t> 지원하지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Azure AD</a:t>
            </a:r>
            <a:r>
              <a:rPr lang="ko-KR" altLang="en-US" sz="1050" dirty="0">
                <a:solidFill>
                  <a:prstClr val="black"/>
                </a:solidFill>
              </a:rPr>
              <a:t>를 지원하지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상세한 권한관리를 지원하지 않음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AD</a:t>
            </a:r>
            <a:r>
              <a:rPr lang="ko-KR" altLang="en-US" sz="1050" dirty="0">
                <a:solidFill>
                  <a:prstClr val="black"/>
                </a:solidFill>
              </a:rPr>
              <a:t>간 동기화에 대한 패스워드 동기화를 지원하지 않음</a:t>
            </a:r>
            <a:endParaRPr lang="en-US" altLang="ko-KR" sz="1050" dirty="0">
              <a:solidFill>
                <a:prstClr val="black"/>
              </a:solidFill>
            </a:endParaRPr>
          </a:p>
        </p:txBody>
      </p:sp>
      <p:pic>
        <p:nvPicPr>
          <p:cNvPr id="57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092349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336189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4823869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" descr="D:\PPT\문서표준화\로고및클립아트\클립아트\basic_icon\app_13_1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067709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4741935" y="3669313"/>
            <a:ext cx="4140000" cy="22868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2402" y="3827800"/>
            <a:ext cx="4109490" cy="20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다양한 시스템에 대한 안정적인</a:t>
            </a:r>
            <a:r>
              <a:rPr lang="ko-KR" altLang="en-US" sz="1050" dirty="0">
                <a:solidFill>
                  <a:srgbClr val="C00000"/>
                </a:solidFill>
              </a:rPr>
              <a:t> </a:t>
            </a:r>
            <a:r>
              <a:rPr lang="en-US" altLang="ko-KR" sz="1050" dirty="0">
                <a:solidFill>
                  <a:srgbClr val="C00000"/>
                </a:solidFill>
              </a:rPr>
              <a:t>GUI</a:t>
            </a:r>
            <a:r>
              <a:rPr lang="ko-KR" altLang="en-US" sz="1050" dirty="0">
                <a:solidFill>
                  <a:srgbClr val="C00000"/>
                </a:solidFill>
              </a:rPr>
              <a:t>기반 </a:t>
            </a:r>
            <a:r>
              <a:rPr lang="en-US" altLang="ko-KR" sz="1050" dirty="0">
                <a:solidFill>
                  <a:srgbClr val="C00000"/>
                </a:solidFill>
              </a:rPr>
              <a:t>HR</a:t>
            </a:r>
            <a:r>
              <a:rPr lang="ko-KR" altLang="en-US" sz="1050" dirty="0">
                <a:solidFill>
                  <a:srgbClr val="C00000"/>
                </a:solidFill>
              </a:rPr>
              <a:t>동기화지원</a:t>
            </a:r>
            <a:endParaRPr lang="en-US" altLang="ko-KR" sz="10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srgbClr val="C00000"/>
                </a:solidFill>
              </a:rPr>
              <a:t>GUI</a:t>
            </a:r>
            <a:r>
              <a:rPr lang="ko-KR" altLang="en-US" sz="1050" dirty="0">
                <a:solidFill>
                  <a:srgbClr val="C00000"/>
                </a:solidFill>
              </a:rPr>
              <a:t>기반 워크플로우</a:t>
            </a:r>
            <a:r>
              <a:rPr lang="ko-KR" altLang="en-US" sz="1050" dirty="0">
                <a:solidFill>
                  <a:prstClr val="black"/>
                </a:solidFill>
              </a:rPr>
              <a:t>를 통해서 손쉽게 누구나 자동화 구성 가능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Exchange, </a:t>
            </a:r>
            <a:r>
              <a:rPr lang="ko-KR" altLang="en-US" sz="1050" dirty="0" err="1">
                <a:solidFill>
                  <a:prstClr val="black"/>
                </a:solidFill>
              </a:rPr>
              <a:t>개인폴더</a:t>
            </a:r>
            <a:r>
              <a:rPr lang="ko-KR" altLang="en-US" sz="1050" dirty="0">
                <a:solidFill>
                  <a:prstClr val="black"/>
                </a:solidFill>
              </a:rPr>
              <a:t> 와 같은 외부 시스템과의 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srgbClr val="C00000"/>
                </a:solidFill>
              </a:rPr>
              <a:t>프로비저닝</a:t>
            </a:r>
            <a:r>
              <a:rPr lang="en-US" altLang="ko-KR" sz="1050" dirty="0">
                <a:solidFill>
                  <a:srgbClr val="C00000"/>
                </a:solidFill>
              </a:rPr>
              <a:t>, </a:t>
            </a:r>
            <a:r>
              <a:rPr lang="ko-KR" altLang="en-US" sz="1050" dirty="0" err="1">
                <a:solidFill>
                  <a:srgbClr val="C00000"/>
                </a:solidFill>
              </a:rPr>
              <a:t>디프로비저닝</a:t>
            </a:r>
            <a:r>
              <a:rPr lang="ko-KR" altLang="en-US" sz="1050" dirty="0">
                <a:solidFill>
                  <a:srgbClr val="C00000"/>
                </a:solidFill>
              </a:rPr>
              <a:t> 지원</a:t>
            </a:r>
            <a:endParaRPr lang="en-US" altLang="ko-KR" sz="10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>
                <a:solidFill>
                  <a:prstClr val="black"/>
                </a:solidFill>
              </a:rPr>
              <a:t>AD</a:t>
            </a:r>
            <a:r>
              <a:rPr lang="ko-KR" altLang="en-US" sz="1050" dirty="0">
                <a:solidFill>
                  <a:prstClr val="black"/>
                </a:solidFill>
              </a:rPr>
              <a:t>간 동기화에서 </a:t>
            </a:r>
            <a:r>
              <a:rPr lang="ko-KR" altLang="en-US" sz="1050" dirty="0">
                <a:solidFill>
                  <a:srgbClr val="C00000"/>
                </a:solidFill>
              </a:rPr>
              <a:t>패스워드 동기화 지원</a:t>
            </a:r>
            <a:endParaRPr lang="en-US" altLang="ko-KR" sz="10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정책 검증 및 임시 부서이동 지원</a:t>
            </a:r>
            <a:endParaRPr lang="en-US" altLang="ko-KR" sz="10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prstClr val="black"/>
                </a:solidFill>
              </a:rPr>
              <a:t>기존 </a:t>
            </a:r>
            <a:r>
              <a:rPr lang="en-US" altLang="ko-KR" sz="1050" dirty="0">
                <a:solidFill>
                  <a:prstClr val="black"/>
                </a:solidFill>
              </a:rPr>
              <a:t>AD</a:t>
            </a:r>
            <a:r>
              <a:rPr lang="ko-KR" altLang="en-US" sz="1050" dirty="0">
                <a:solidFill>
                  <a:prstClr val="black"/>
                </a:solidFill>
              </a:rPr>
              <a:t>보다 </a:t>
            </a:r>
            <a:r>
              <a:rPr lang="ko-KR" altLang="en-US" sz="1050" dirty="0">
                <a:solidFill>
                  <a:srgbClr val="C00000"/>
                </a:solidFill>
              </a:rPr>
              <a:t>세분화된 </a:t>
            </a:r>
            <a:r>
              <a:rPr lang="ko-KR" altLang="en-US" sz="1050" dirty="0" err="1">
                <a:solidFill>
                  <a:srgbClr val="C00000"/>
                </a:solidFill>
              </a:rPr>
              <a:t>계정별</a:t>
            </a:r>
            <a:r>
              <a:rPr lang="ko-KR" altLang="en-US" sz="1050" dirty="0">
                <a:solidFill>
                  <a:srgbClr val="C00000"/>
                </a:solidFill>
              </a:rPr>
              <a:t> 권한 할당 지원</a:t>
            </a:r>
            <a:endParaRPr lang="en-US" altLang="ko-KR" sz="105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dirty="0">
                <a:solidFill>
                  <a:srgbClr val="C00000"/>
                </a:solidFill>
              </a:rPr>
              <a:t>모든 변경 내역을 제공</a:t>
            </a:r>
            <a:r>
              <a:rPr lang="ko-KR" altLang="en-US" sz="1050" dirty="0">
                <a:solidFill>
                  <a:prstClr val="black"/>
                </a:solidFill>
              </a:rPr>
              <a:t>하여 이상변경으로 인한 장애 및 위협 최소화</a:t>
            </a:r>
            <a:endParaRPr lang="en-US" altLang="ko-KR" sz="1050" dirty="0">
              <a:solidFill>
                <a:prstClr val="black"/>
              </a:solidFill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4153519" y="4625970"/>
            <a:ext cx="648072" cy="576064"/>
          </a:xfrm>
          <a:prstGeom prst="rightArrow">
            <a:avLst/>
          </a:prstGeom>
          <a:gradFill flip="none" rotWithShape="1">
            <a:gsLst>
              <a:gs pos="12000">
                <a:srgbClr val="A52F0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5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3913449"/>
            <a:ext cx="180000" cy="174316"/>
          </a:xfrm>
          <a:prstGeom prst="rect">
            <a:avLst/>
          </a:prstGeom>
          <a:noFill/>
        </p:spPr>
      </p:pic>
      <p:pic>
        <p:nvPicPr>
          <p:cNvPr id="6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4376745"/>
            <a:ext cx="180000" cy="174316"/>
          </a:xfrm>
          <a:prstGeom prst="rect">
            <a:avLst/>
          </a:prstGeom>
          <a:noFill/>
        </p:spPr>
      </p:pic>
      <p:pic>
        <p:nvPicPr>
          <p:cNvPr id="67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5117131"/>
            <a:ext cx="180000" cy="174316"/>
          </a:xfrm>
          <a:prstGeom prst="rect">
            <a:avLst/>
          </a:prstGeom>
          <a:noFill/>
        </p:spPr>
      </p:pic>
      <p:pic>
        <p:nvPicPr>
          <p:cNvPr id="68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4876617"/>
            <a:ext cx="180000" cy="174316"/>
          </a:xfrm>
          <a:prstGeom prst="rect">
            <a:avLst/>
          </a:prstGeom>
          <a:noFill/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B49E7C-F655-42F3-8409-86A2B7210A71}"/>
              </a:ext>
            </a:extLst>
          </p:cNvPr>
          <p:cNvGrpSpPr/>
          <p:nvPr/>
        </p:nvGrpSpPr>
        <p:grpSpPr>
          <a:xfrm>
            <a:off x="239496" y="2024705"/>
            <a:ext cx="8602752" cy="1231482"/>
            <a:chOff x="239496" y="1991149"/>
            <a:chExt cx="8602752" cy="1231482"/>
          </a:xfrm>
        </p:grpSpPr>
        <p:sp>
          <p:nvSpPr>
            <p:cNvPr id="2" name="직사각형 1"/>
            <p:cNvSpPr/>
            <p:nvPr/>
          </p:nvSpPr>
          <p:spPr>
            <a:xfrm>
              <a:off x="256032" y="2024767"/>
              <a:ext cx="8586216" cy="1197864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1179576" y="2161907"/>
              <a:ext cx="1692000" cy="540000"/>
            </a:xfrm>
            <a:prstGeom prst="roundRect">
              <a:avLst/>
            </a:prstGeom>
            <a:solidFill>
              <a:srgbClr val="ABD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prstClr val="black"/>
                  </a:solidFill>
                </a:rPr>
                <a:t>다양한 환경에 대한 안정적인 </a:t>
              </a:r>
              <a:r>
                <a:rPr lang="en-US" altLang="ko-KR" sz="1000" b="1" dirty="0">
                  <a:solidFill>
                    <a:prstClr val="black"/>
                  </a:solidFill>
                </a:rPr>
                <a:t>HR </a:t>
              </a:r>
              <a:r>
                <a:rPr lang="ko-KR" altLang="en-US" sz="1000" b="1" dirty="0">
                  <a:solidFill>
                    <a:prstClr val="black"/>
                  </a:solidFill>
                </a:rPr>
                <a:t>데이터 동기화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047568" y="2161907"/>
              <a:ext cx="1820253" cy="540000"/>
            </a:xfrm>
            <a:prstGeom prst="roundRect">
              <a:avLst/>
            </a:prstGeom>
            <a:noFill/>
            <a:ln>
              <a:solidFill>
                <a:srgbClr val="54BB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prstClr val="black"/>
                  </a:solidFill>
                </a:rPr>
                <a:t>클릭만으로 손쉽게 자동화된  </a:t>
              </a:r>
              <a:r>
                <a:rPr lang="en-US" altLang="ko-KR" sz="1000" b="1" dirty="0">
                  <a:solidFill>
                    <a:prstClr val="black"/>
                  </a:solidFill>
                </a:rPr>
                <a:t>Workflow</a:t>
              </a:r>
              <a:r>
                <a:rPr lang="ko-KR" altLang="en-US" sz="1000" b="1" dirty="0">
                  <a:solidFill>
                    <a:prstClr val="black"/>
                  </a:solidFill>
                </a:rPr>
                <a:t> 작성</a:t>
              </a:r>
              <a:endParaRPr lang="en-US" altLang="ko-K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5043813" y="2161907"/>
              <a:ext cx="1751411" cy="540000"/>
            </a:xfrm>
            <a:prstGeom prst="roundRect">
              <a:avLst/>
            </a:prstGeom>
            <a:solidFill>
              <a:srgbClr val="ABD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prstClr val="black"/>
                  </a:solidFill>
                </a:rPr>
                <a:t>완벽한 계정 </a:t>
              </a:r>
              <a:r>
                <a:rPr lang="en-US" altLang="ko-KR" sz="1000" b="1" dirty="0">
                  <a:solidFill>
                    <a:prstClr val="black"/>
                  </a:solidFill>
                </a:rPr>
                <a:t>Lifecycle </a:t>
              </a:r>
              <a:r>
                <a:rPr lang="ko-KR" altLang="en-US" sz="1000" b="1" dirty="0">
                  <a:solidFill>
                    <a:prstClr val="black"/>
                  </a:solidFill>
                </a:rPr>
                <a:t>관리</a:t>
              </a:r>
              <a:endParaRPr lang="en-US" altLang="ko-K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6971216" y="2166489"/>
              <a:ext cx="1691897" cy="540000"/>
            </a:xfrm>
            <a:prstGeom prst="roundRect">
              <a:avLst/>
            </a:prstGeom>
            <a:noFill/>
            <a:ln>
              <a:solidFill>
                <a:srgbClr val="54BB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prstClr val="black"/>
                  </a:solidFill>
                </a:rPr>
                <a:t>Hybrid AD</a:t>
              </a:r>
              <a:r>
                <a:rPr lang="ko-KR" altLang="en-US" sz="1000" b="1" dirty="0">
                  <a:solidFill>
                    <a:prstClr val="black"/>
                  </a:solidFill>
                </a:rPr>
                <a:t>환경에 대한 </a:t>
              </a:r>
              <a:endParaRPr lang="en-US" altLang="ko-KR" sz="10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1000" b="1" dirty="0">
                  <a:solidFill>
                    <a:prstClr val="black"/>
                  </a:solidFill>
                </a:rPr>
                <a:t>단일 관리 플랫폼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45480" y="2838215"/>
              <a:ext cx="1440000" cy="288000"/>
              <a:chOff x="321859" y="2700782"/>
              <a:chExt cx="1440000" cy="288000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321859" y="2700782"/>
                <a:ext cx="1440000" cy="28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HR 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데이터 동기화</a:t>
                </a:r>
              </a:p>
            </p:txBody>
          </p:sp>
          <p:cxnSp>
            <p:nvCxnSpPr>
              <p:cNvPr id="43" name="직선 연결선 42"/>
              <p:cNvCxnSpPr/>
              <p:nvPr/>
            </p:nvCxnSpPr>
            <p:spPr>
              <a:xfrm>
                <a:off x="435525" y="2973769"/>
                <a:ext cx="1173819" cy="0"/>
              </a:xfrm>
              <a:prstGeom prst="line">
                <a:avLst/>
              </a:prstGeom>
              <a:ln w="57150">
                <a:solidFill>
                  <a:srgbClr val="54BB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그룹 13"/>
            <p:cNvGrpSpPr/>
            <p:nvPr/>
          </p:nvGrpSpPr>
          <p:grpSpPr>
            <a:xfrm>
              <a:off x="2059664" y="2838215"/>
              <a:ext cx="1583842" cy="288000"/>
              <a:chOff x="1714963" y="2700782"/>
              <a:chExt cx="1583842" cy="288000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1714963" y="2700782"/>
                <a:ext cx="1583842" cy="28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900" b="1" dirty="0" err="1">
                    <a:solidFill>
                      <a:prstClr val="black"/>
                    </a:solidFill>
                  </a:rPr>
                  <a:t>프로비저닝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, </a:t>
                </a:r>
                <a:r>
                  <a:rPr lang="ko-KR" altLang="en-US" sz="900" b="1" dirty="0" err="1">
                    <a:solidFill>
                      <a:prstClr val="black"/>
                    </a:solidFill>
                  </a:rPr>
                  <a:t>디프로비저닝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( Exchange 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등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)</a:t>
                </a:r>
                <a:endParaRPr lang="ko-KR" altLang="en-US" sz="9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직선 연결선 44"/>
              <p:cNvCxnSpPr/>
              <p:nvPr/>
            </p:nvCxnSpPr>
            <p:spPr>
              <a:xfrm>
                <a:off x="1873165" y="2973769"/>
                <a:ext cx="1173819" cy="0"/>
              </a:xfrm>
              <a:prstGeom prst="line">
                <a:avLst/>
              </a:prstGeom>
              <a:ln w="57150">
                <a:solidFill>
                  <a:srgbClr val="00A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>
              <a:off x="3774517" y="2854508"/>
              <a:ext cx="1632056" cy="255414"/>
              <a:chOff x="3100735" y="2718355"/>
              <a:chExt cx="1632056" cy="255414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3100735" y="2718355"/>
                <a:ext cx="1632056" cy="2528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GUI 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기반 워크플로우 엔진</a:t>
                </a:r>
              </a:p>
            </p:txBody>
          </p:sp>
          <p:cxnSp>
            <p:nvCxnSpPr>
              <p:cNvPr id="46" name="직선 연결선 45"/>
              <p:cNvCxnSpPr/>
              <p:nvPr/>
            </p:nvCxnSpPr>
            <p:spPr>
              <a:xfrm>
                <a:off x="3227493" y="2973769"/>
                <a:ext cx="1412830" cy="0"/>
              </a:xfrm>
              <a:prstGeom prst="line">
                <a:avLst/>
              </a:prstGeom>
              <a:ln w="57150">
                <a:solidFill>
                  <a:srgbClr val="54BB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그룹 2"/>
            <p:cNvGrpSpPr/>
            <p:nvPr/>
          </p:nvGrpSpPr>
          <p:grpSpPr>
            <a:xfrm>
              <a:off x="5631091" y="2838215"/>
              <a:ext cx="1506205" cy="288000"/>
              <a:chOff x="5691942" y="2678824"/>
              <a:chExt cx="1506205" cy="288000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5691942" y="2678824"/>
                <a:ext cx="1506205" cy="28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AD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관리 및 변경 내역관리</a:t>
                </a:r>
              </a:p>
            </p:txBody>
          </p:sp>
          <p:cxnSp>
            <p:nvCxnSpPr>
              <p:cNvPr id="50" name="직선 연결선 49"/>
              <p:cNvCxnSpPr/>
              <p:nvPr/>
            </p:nvCxnSpPr>
            <p:spPr>
              <a:xfrm>
                <a:off x="5816893" y="2951811"/>
                <a:ext cx="1173819" cy="0"/>
              </a:xfrm>
              <a:prstGeom prst="line">
                <a:avLst/>
              </a:prstGeom>
              <a:ln w="57150">
                <a:solidFill>
                  <a:srgbClr val="00A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7295610" y="2838215"/>
              <a:ext cx="1440000" cy="288000"/>
              <a:chOff x="7365460" y="2678824"/>
              <a:chExt cx="1440000" cy="288000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7365460" y="2678824"/>
                <a:ext cx="1440000" cy="288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Azure, On-Premise </a:t>
                </a:r>
              </a:p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AD</a:t>
                </a:r>
                <a:r>
                  <a:rPr lang="ko-KR" altLang="en-US" sz="900" b="1" dirty="0">
                    <a:solidFill>
                      <a:prstClr val="black"/>
                    </a:solidFill>
                  </a:rPr>
                  <a:t> 통합관리</a:t>
                </a:r>
              </a:p>
            </p:txBody>
          </p:sp>
          <p:cxnSp>
            <p:nvCxnSpPr>
              <p:cNvPr id="52" name="직선 연결선 51"/>
              <p:cNvCxnSpPr/>
              <p:nvPr/>
            </p:nvCxnSpPr>
            <p:spPr>
              <a:xfrm>
                <a:off x="7474877" y="2951811"/>
                <a:ext cx="1173600" cy="0"/>
              </a:xfrm>
              <a:prstGeom prst="line">
                <a:avLst/>
              </a:prstGeom>
              <a:ln w="57150">
                <a:solidFill>
                  <a:srgbClr val="54BB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그룹 71"/>
            <p:cNvGrpSpPr/>
            <p:nvPr/>
          </p:nvGrpSpPr>
          <p:grpSpPr>
            <a:xfrm>
              <a:off x="239496" y="1991149"/>
              <a:ext cx="922151" cy="821291"/>
              <a:chOff x="498062" y="2084686"/>
              <a:chExt cx="896291" cy="841500"/>
            </a:xfrm>
          </p:grpSpPr>
          <p:pic>
            <p:nvPicPr>
              <p:cNvPr id="73" name="Picture 5" descr="G:\Work\작업\PNG\중요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62" y="2084686"/>
                <a:ext cx="882682" cy="84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Rectangle 97"/>
              <p:cNvSpPr>
                <a:spLocks noChangeArrowheads="1"/>
              </p:cNvSpPr>
              <p:nvPr/>
            </p:nvSpPr>
            <p:spPr bwMode="gray">
              <a:xfrm>
                <a:off x="507336" y="2174543"/>
                <a:ext cx="887017" cy="736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 anchor="ctr">
                <a:scene3d>
                  <a:camera prst="orthographicFront"/>
                  <a:lightRig rig="threePt" dir="t"/>
                </a:scene3d>
                <a:sp3d contourW="25400">
                  <a:bevelT w="1270"/>
                  <a:contourClr>
                    <a:srgbClr val="3F1E03"/>
                  </a:contourClr>
                </a:sp3d>
              </a:bodyPr>
              <a:lstStyle/>
              <a:p>
                <a:pPr algn="ctr" fontAlgn="base" latinLnBrk="0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  <a:defRPr/>
                </a:pPr>
                <a:r>
                  <a:rPr lang="en-US" altLang="ko-KR" sz="1000" b="1" dirty="0">
                    <a:gradFill>
                      <a:gsLst>
                        <a:gs pos="0">
                          <a:srgbClr val="FFFF00"/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AD</a:t>
                </a:r>
                <a:r>
                  <a:rPr lang="ko-KR" altLang="en-US" sz="1000" b="1" dirty="0">
                    <a:gradFill>
                      <a:gsLst>
                        <a:gs pos="0">
                          <a:srgbClr val="FFFF00"/>
                        </a:gs>
                        <a:gs pos="100000">
                          <a:srgbClr val="FFC000"/>
                        </a:gs>
                      </a:gsLst>
                      <a:lin ang="5400000" scaled="0"/>
                    </a:gra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계정관리 및 자동화</a:t>
                </a: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52472" y="695981"/>
            <a:ext cx="447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인사데이터 정보를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계정 동기화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83" y="6304472"/>
            <a:ext cx="7395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주요 </a:t>
            </a:r>
            <a:endParaRPr lang="en-US" altLang="ko-KR" sz="1000" b="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b="0" dirty="0">
                <a:solidFill>
                  <a:schemeClr val="bg1"/>
                </a:solidFill>
              </a:rPr>
              <a:t>고객사</a:t>
            </a:r>
          </a:p>
        </p:txBody>
      </p:sp>
      <p:sp>
        <p:nvSpPr>
          <p:cNvPr id="92" name="한쪽 모서리가 잘린 사각형 9">
            <a:extLst>
              <a:ext uri="{FF2B5EF4-FFF2-40B4-BE49-F238E27FC236}">
                <a16:creationId xmlns:a16="http://schemas.microsoft.com/office/drawing/2014/main" id="{EC7456B6-E084-40FE-8911-9162F3107071}"/>
              </a:ext>
            </a:extLst>
          </p:cNvPr>
          <p:cNvSpPr/>
          <p:nvPr/>
        </p:nvSpPr>
        <p:spPr>
          <a:xfrm>
            <a:off x="0" y="0"/>
            <a:ext cx="717176" cy="582706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/>
              <a:t>08.</a:t>
            </a:r>
            <a:endParaRPr lang="ko-KR" altLang="en-US" sz="28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8162078-4BB6-42BC-A25C-9E695325A99A}"/>
              </a:ext>
            </a:extLst>
          </p:cNvPr>
          <p:cNvSpPr txBox="1"/>
          <p:nvPr/>
        </p:nvSpPr>
        <p:spPr>
          <a:xfrm>
            <a:off x="878326" y="14498"/>
            <a:ext cx="3180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ARS(Active Roles)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06" name="Picture 5" descr="D:\PPT\문서표준화\로고및클립아트\클립아트\basic_icon\app_13_1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4137691"/>
            <a:ext cx="180000" cy="174316"/>
          </a:xfrm>
          <a:prstGeom prst="rect">
            <a:avLst/>
          </a:prstGeom>
          <a:noFill/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85D6320-4D74-40AF-9642-9E9CE1D05C2E}"/>
              </a:ext>
            </a:extLst>
          </p:cNvPr>
          <p:cNvGrpSpPr/>
          <p:nvPr/>
        </p:nvGrpSpPr>
        <p:grpSpPr>
          <a:xfrm>
            <a:off x="1885480" y="6339296"/>
            <a:ext cx="6657620" cy="418156"/>
            <a:chOff x="917614" y="6206006"/>
            <a:chExt cx="8206327" cy="679278"/>
          </a:xfrm>
        </p:grpSpPr>
        <p:pic>
          <p:nvPicPr>
            <p:cNvPr id="77" name="Picture 16">
              <a:extLst>
                <a:ext uri="{FF2B5EF4-FFF2-40B4-BE49-F238E27FC236}">
                  <a16:creationId xmlns:a16="http://schemas.microsoft.com/office/drawing/2014/main" id="{84C543ED-9BB6-482E-80D2-A64C33203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0737" y="6221633"/>
              <a:ext cx="925618" cy="663651"/>
            </a:xfrm>
            <a:prstGeom prst="rect">
              <a:avLst/>
            </a:prstGeom>
          </p:spPr>
        </p:pic>
        <p:pic>
          <p:nvPicPr>
            <p:cNvPr id="78" name="Grafik 10">
              <a:extLst>
                <a:ext uri="{FF2B5EF4-FFF2-40B4-BE49-F238E27FC236}">
                  <a16:creationId xmlns:a16="http://schemas.microsoft.com/office/drawing/2014/main" id="{8E2BD38F-C5ED-40DD-B4CD-AE218B633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7624" y="6231615"/>
              <a:ext cx="1444749" cy="630581"/>
            </a:xfrm>
            <a:prstGeom prst="rect">
              <a:avLst/>
            </a:prstGeom>
          </p:spPr>
        </p:pic>
        <p:pic>
          <p:nvPicPr>
            <p:cNvPr id="79" name="Picture 10">
              <a:extLst>
                <a:ext uri="{FF2B5EF4-FFF2-40B4-BE49-F238E27FC236}">
                  <a16:creationId xmlns:a16="http://schemas.microsoft.com/office/drawing/2014/main" id="{45280B2D-4087-47F6-B2EA-533D48D7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8001" y="6389497"/>
              <a:ext cx="707297" cy="327928"/>
            </a:xfrm>
            <a:prstGeom prst="rect">
              <a:avLst/>
            </a:prstGeom>
          </p:spPr>
        </p:pic>
        <p:pic>
          <p:nvPicPr>
            <p:cNvPr id="80" name="Picture 11">
              <a:extLst>
                <a:ext uri="{FF2B5EF4-FFF2-40B4-BE49-F238E27FC236}">
                  <a16:creationId xmlns:a16="http://schemas.microsoft.com/office/drawing/2014/main" id="{D32D815E-1CB6-472A-AC9B-5914AF0C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94599" y="6308979"/>
              <a:ext cx="649066" cy="488963"/>
            </a:xfrm>
            <a:prstGeom prst="rect">
              <a:avLst/>
            </a:prstGeom>
          </p:spPr>
        </p:pic>
        <p:pic>
          <p:nvPicPr>
            <p:cNvPr id="81" name="Picture 12">
              <a:extLst>
                <a:ext uri="{FF2B5EF4-FFF2-40B4-BE49-F238E27FC236}">
                  <a16:creationId xmlns:a16="http://schemas.microsoft.com/office/drawing/2014/main" id="{828679A2-B20A-4202-A298-1F9E5B0A2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0539" y="6254160"/>
              <a:ext cx="598599" cy="598599"/>
            </a:xfrm>
            <a:prstGeom prst="rect">
              <a:avLst/>
            </a:prstGeom>
          </p:spPr>
        </p:pic>
        <p:pic>
          <p:nvPicPr>
            <p:cNvPr id="82" name="Picture 13">
              <a:extLst>
                <a:ext uri="{FF2B5EF4-FFF2-40B4-BE49-F238E27FC236}">
                  <a16:creationId xmlns:a16="http://schemas.microsoft.com/office/drawing/2014/main" id="{D8F5D22A-9C73-4484-BBC9-7E989B0A5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37284" y="6321848"/>
              <a:ext cx="887167" cy="447729"/>
            </a:xfrm>
            <a:prstGeom prst="rect">
              <a:avLst/>
            </a:prstGeom>
          </p:spPr>
        </p:pic>
        <p:pic>
          <p:nvPicPr>
            <p:cNvPr id="83" name="Picture 14">
              <a:extLst>
                <a:ext uri="{FF2B5EF4-FFF2-40B4-BE49-F238E27FC236}">
                  <a16:creationId xmlns:a16="http://schemas.microsoft.com/office/drawing/2014/main" id="{6DB850F8-20BB-4937-9B35-AFA55F5D1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9972" y="6389497"/>
              <a:ext cx="659952" cy="453980"/>
            </a:xfrm>
            <a:prstGeom prst="rect">
              <a:avLst/>
            </a:prstGeom>
          </p:spPr>
        </p:pic>
        <p:pic>
          <p:nvPicPr>
            <p:cNvPr id="84" name="Picture 15">
              <a:extLst>
                <a:ext uri="{FF2B5EF4-FFF2-40B4-BE49-F238E27FC236}">
                  <a16:creationId xmlns:a16="http://schemas.microsoft.com/office/drawing/2014/main" id="{FD123418-BBA6-4F9A-8788-51296CD3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7614" y="6206006"/>
              <a:ext cx="563571" cy="563571"/>
            </a:xfrm>
            <a:prstGeom prst="rect">
              <a:avLst/>
            </a:prstGeom>
          </p:spPr>
        </p:pic>
        <p:pic>
          <p:nvPicPr>
            <p:cNvPr id="85" name="Picture 17">
              <a:extLst>
                <a:ext uri="{FF2B5EF4-FFF2-40B4-BE49-F238E27FC236}">
                  <a16:creationId xmlns:a16="http://schemas.microsoft.com/office/drawing/2014/main" id="{F4D492B1-1316-4451-A02A-5D0065E2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81015" y="6231615"/>
              <a:ext cx="585019" cy="585019"/>
            </a:xfrm>
            <a:prstGeom prst="rect">
              <a:avLst/>
            </a:prstGeom>
          </p:spPr>
        </p:pic>
        <p:pic>
          <p:nvPicPr>
            <p:cNvPr id="86" name="Picture 18">
              <a:extLst>
                <a:ext uri="{FF2B5EF4-FFF2-40B4-BE49-F238E27FC236}">
                  <a16:creationId xmlns:a16="http://schemas.microsoft.com/office/drawing/2014/main" id="{B715C150-426C-433D-AE74-CEEA20C2D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63690" y="6339008"/>
              <a:ext cx="360251" cy="360251"/>
            </a:xfrm>
            <a:prstGeom prst="rect">
              <a:avLst/>
            </a:prstGeom>
          </p:spPr>
        </p:pic>
      </p:grpSp>
      <p:pic>
        <p:nvPicPr>
          <p:cNvPr id="87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CB3E3023-CFF4-46C1-91A1-1A409B1A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5360746"/>
            <a:ext cx="180000" cy="174316"/>
          </a:xfrm>
          <a:prstGeom prst="rect">
            <a:avLst/>
          </a:prstGeom>
          <a:noFill/>
        </p:spPr>
      </p:pic>
      <p:pic>
        <p:nvPicPr>
          <p:cNvPr id="88" name="Picture 5" descr="D:\PPT\문서표준화\로고및클립아트\클립아트\basic_icon\app_13_101.png">
            <a:extLst>
              <a:ext uri="{FF2B5EF4-FFF2-40B4-BE49-F238E27FC236}">
                <a16:creationId xmlns:a16="http://schemas.microsoft.com/office/drawing/2014/main" id="{522D91D8-56C3-4BB3-B50E-9ADFAC9C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9" y="5569735"/>
            <a:ext cx="180000" cy="174316"/>
          </a:xfrm>
          <a:prstGeom prst="rect">
            <a:avLst/>
          </a:prstGeom>
          <a:noFill/>
        </p:spPr>
      </p:pic>
      <p:pic>
        <p:nvPicPr>
          <p:cNvPr id="1026" name="Picture 2" descr="JT저축은행">
            <a:extLst>
              <a:ext uri="{FF2B5EF4-FFF2-40B4-BE49-F238E27FC236}">
                <a16:creationId xmlns:a16="http://schemas.microsoft.com/office/drawing/2014/main" id="{696D7F32-FB15-43D2-8CAF-322ED289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3" y="6351039"/>
            <a:ext cx="1025123" cy="2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377C284D-DE0F-4646-B6FA-F0832FED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8" y="5298489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모서리가 둥근 직사각형 33"/>
          <p:cNvSpPr/>
          <p:nvPr/>
        </p:nvSpPr>
        <p:spPr bwMode="ltGray">
          <a:xfrm>
            <a:off x="990832" y="3390893"/>
            <a:ext cx="2520000" cy="3240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 bwMode="ltGray">
          <a:xfrm>
            <a:off x="5570290" y="3391750"/>
            <a:ext cx="2520000" cy="322287"/>
          </a:xfrm>
          <a:prstGeom prst="roundRect">
            <a:avLst/>
          </a:prstGeom>
          <a:solidFill>
            <a:srgbClr val="A52F01"/>
          </a:solidFill>
          <a:ln w="25400" cap="flat" cmpd="sng" algn="ctr">
            <a:noFill/>
            <a:prstDash val="solid"/>
          </a:ln>
          <a:effectLst/>
        </p:spPr>
        <p:txBody>
          <a:bodyPr lIns="91440" tIns="45721" rIns="91440" bIns="45721"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b="1" kern="0" dirty="0">
              <a:solidFill>
                <a:prstClr val="white"/>
              </a:solidFill>
              <a:latin typeface="맑은 고딕"/>
              <a:sym typeface="Gill Sans" charset="0"/>
            </a:endParaRPr>
          </a:p>
        </p:txBody>
      </p:sp>
      <p:sp>
        <p:nvSpPr>
          <p:cNvPr id="37" name="Rectangle 23"/>
          <p:cNvSpPr>
            <a:spLocks/>
          </p:cNvSpPr>
          <p:nvPr/>
        </p:nvSpPr>
        <p:spPr bwMode="ltGray">
          <a:xfrm>
            <a:off x="1161648" y="3425893"/>
            <a:ext cx="2219671" cy="25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HR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연동 기반 관리</a:t>
            </a:r>
          </a:p>
        </p:txBody>
      </p:sp>
      <p:sp>
        <p:nvSpPr>
          <p:cNvPr id="38" name="Rectangle 23"/>
          <p:cNvSpPr>
            <a:spLocks/>
          </p:cNvSpPr>
          <p:nvPr/>
        </p:nvSpPr>
        <p:spPr bwMode="ltGray">
          <a:xfrm>
            <a:off x="5620872" y="3419797"/>
            <a:ext cx="2499000" cy="266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ko-KR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ARS</a:t>
            </a:r>
            <a:r>
              <a:rPr lang="ko-KR" altLang="en-US" sz="1400" b="1" dirty="0">
                <a:solidFill>
                  <a:prstClr val="white"/>
                </a:solidFill>
                <a:latin typeface="맑은 고딕" panose="020B0503020000020004" pitchFamily="50" charset="-127"/>
                <a:sym typeface="나눔고딕 Bold" panose="020D0804000000000000" pitchFamily="50" charset="-127"/>
              </a:rPr>
              <a:t>기반 통합 관리</a:t>
            </a:r>
          </a:p>
        </p:txBody>
      </p:sp>
      <p:pic>
        <p:nvPicPr>
          <p:cNvPr id="69" name="Picture 7" descr="D:\PPT\문서표준화\로고및클립아트\클립아트\basic_icon\app_13_100.png">
            <a:extLst>
              <a:ext uri="{FF2B5EF4-FFF2-40B4-BE49-F238E27FC236}">
                <a16:creationId xmlns:a16="http://schemas.microsoft.com/office/drawing/2014/main" id="{1DB42F9D-25F9-4377-80C9-13BFE25D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" y="5574372"/>
            <a:ext cx="180000" cy="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FEBCBBD9-7C3D-414C-8995-CAC1B87EDB0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65" y="785095"/>
            <a:ext cx="683863" cy="1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8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</TotalTime>
  <Words>5513</Words>
  <Application>Microsoft Office PowerPoint</Application>
  <PresentationFormat>화면 슬라이드 쇼(4:3)</PresentationFormat>
  <Paragraphs>848</Paragraphs>
  <Slides>24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나눔고딕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윤이나</dc:creator>
  <cp:lastModifiedBy>신현덕</cp:lastModifiedBy>
  <cp:revision>393</cp:revision>
  <cp:lastPrinted>2020-05-28T10:41:20Z</cp:lastPrinted>
  <dcterms:created xsi:type="dcterms:W3CDTF">2015-07-09T08:10:29Z</dcterms:created>
  <dcterms:modified xsi:type="dcterms:W3CDTF">2020-05-28T10:55:40Z</dcterms:modified>
</cp:coreProperties>
</file>